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58"/>
  </p:notesMasterIdLst>
  <p:sldIdLst>
    <p:sldId id="256" r:id="rId2"/>
    <p:sldId id="267" r:id="rId3"/>
    <p:sldId id="258" r:id="rId4"/>
    <p:sldId id="306" r:id="rId5"/>
    <p:sldId id="313" r:id="rId6"/>
    <p:sldId id="314" r:id="rId7"/>
    <p:sldId id="315" r:id="rId8"/>
    <p:sldId id="307" r:id="rId9"/>
    <p:sldId id="325" r:id="rId10"/>
    <p:sldId id="326" r:id="rId11"/>
    <p:sldId id="327" r:id="rId12"/>
    <p:sldId id="328" r:id="rId13"/>
    <p:sldId id="329" r:id="rId14"/>
    <p:sldId id="330" r:id="rId15"/>
    <p:sldId id="331" r:id="rId16"/>
    <p:sldId id="332" r:id="rId17"/>
    <p:sldId id="316" r:id="rId18"/>
    <p:sldId id="308" r:id="rId19"/>
    <p:sldId id="309" r:id="rId20"/>
    <p:sldId id="318" r:id="rId21"/>
    <p:sldId id="319" r:id="rId22"/>
    <p:sldId id="320" r:id="rId23"/>
    <p:sldId id="322" r:id="rId24"/>
    <p:sldId id="321" r:id="rId25"/>
    <p:sldId id="317" r:id="rId26"/>
    <p:sldId id="333" r:id="rId27"/>
    <p:sldId id="341" r:id="rId28"/>
    <p:sldId id="342" r:id="rId29"/>
    <p:sldId id="343" r:id="rId30"/>
    <p:sldId id="344" r:id="rId31"/>
    <p:sldId id="346" r:id="rId32"/>
    <p:sldId id="347" r:id="rId33"/>
    <p:sldId id="348" r:id="rId34"/>
    <p:sldId id="345" r:id="rId35"/>
    <p:sldId id="349" r:id="rId36"/>
    <p:sldId id="353" r:id="rId37"/>
    <p:sldId id="354" r:id="rId38"/>
    <p:sldId id="356" r:id="rId39"/>
    <p:sldId id="310" r:id="rId40"/>
    <p:sldId id="323" r:id="rId41"/>
    <p:sldId id="311" r:id="rId42"/>
    <p:sldId id="324" r:id="rId43"/>
    <p:sldId id="334" r:id="rId44"/>
    <p:sldId id="336" r:id="rId45"/>
    <p:sldId id="335" r:id="rId46"/>
    <p:sldId id="337" r:id="rId47"/>
    <p:sldId id="350" r:id="rId48"/>
    <p:sldId id="351" r:id="rId49"/>
    <p:sldId id="355" r:id="rId50"/>
    <p:sldId id="338" r:id="rId51"/>
    <p:sldId id="312" r:id="rId52"/>
    <p:sldId id="352" r:id="rId53"/>
    <p:sldId id="304" r:id="rId54"/>
    <p:sldId id="271" r:id="rId55"/>
    <p:sldId id="272" r:id="rId56"/>
    <p:sldId id="263" r:id="rId57"/>
  </p:sldIdLst>
  <p:sldSz cx="12192000" cy="6858000"/>
  <p:notesSz cx="6858000" cy="9144000"/>
  <p:embeddedFontLst>
    <p:embeddedFont>
      <p:font typeface="Arial Unicode MS" panose="020B0604020202020204" pitchFamily="34" charset="-128"/>
      <p:regular r:id="rId59"/>
    </p:embeddedFont>
    <p:embeddedFont>
      <p:font typeface="Cambria" panose="02040503050406030204" pitchFamily="18" charset="0"/>
      <p:regular r:id="rId60"/>
      <p:bold r:id="rId61"/>
      <p:italic r:id="rId62"/>
      <p:boldItalic r:id="rId63"/>
    </p:embeddedFont>
    <p:embeddedFont>
      <p:font typeface="Lato" panose="020F0502020204030203" pitchFamily="34" charset="0"/>
      <p:regular r:id="rId64"/>
      <p:bold r:id="rId65"/>
      <p:italic r:id="rId66"/>
      <p:boldItalic r:id="rId67"/>
    </p:embeddedFont>
    <p:embeddedFont>
      <p:font typeface="Lato Black" panose="020F0502020204030203" pitchFamily="34" charset="0"/>
      <p:bold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3" roundtripDataSignature="AMtx7mh4VrLQLvjXUsQeVJWWu9hsLYoG6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28" autoAdjust="0"/>
    <p:restoredTop sz="93643" autoAdjust="0"/>
  </p:normalViewPr>
  <p:slideViewPr>
    <p:cSldViewPr snapToGrid="0">
      <p:cViewPr varScale="1">
        <p:scale>
          <a:sx n="110" d="100"/>
          <a:sy n="110" d="100"/>
        </p:scale>
        <p:origin x="725" y="77"/>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66" Type="http://schemas.openxmlformats.org/officeDocument/2006/relationships/font" Target="fonts/font8.fntdata"/><Relationship Id="rId87"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6.fntdata"/><Relationship Id="rId69"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4.fntdata"/><Relationship Id="rId83"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2.fntdata"/><Relationship Id="rId65" Type="http://schemas.openxmlformats.org/officeDocument/2006/relationships/font" Target="fonts/font7.fntdata"/><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jpeg>
</file>

<file path=ppt/media/image56.png>
</file>

<file path=ppt/media/image57.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1" name="Google Shape;9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93075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2952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7157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15157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83253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4693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663898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40551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60413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0402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8213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54526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85530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8910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122587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53190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08837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7890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23736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09035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51589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855503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44077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4810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38600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473198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51649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1492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37856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84569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25781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17651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143205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43868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814296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28150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988062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01263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945678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486218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228506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801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516826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93818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426718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307753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980240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2525224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43729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956947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875048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607533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23036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15"/>
        <p:cNvGrpSpPr/>
        <p:nvPr/>
      </p:nvGrpSpPr>
      <p:grpSpPr>
        <a:xfrm>
          <a:off x="0" y="0"/>
          <a:ext cx="0" cy="0"/>
          <a:chOff x="0" y="0"/>
          <a:chExt cx="0" cy="0"/>
        </a:xfrm>
      </p:grpSpPr>
      <p:pic>
        <p:nvPicPr>
          <p:cNvPr id="17" name="Google Shape;17;p10"/>
          <p:cNvPicPr preferRelativeResize="0"/>
          <p:nvPr/>
        </p:nvPicPr>
        <p:blipFill rotWithShape="1">
          <a:blip r:embed="rId2">
            <a:alphaModFix/>
          </a:blip>
          <a:srcRect r="-3333" b="87407"/>
          <a:stretch/>
        </p:blipFill>
        <p:spPr>
          <a:xfrm>
            <a:off x="0" y="0"/>
            <a:ext cx="12598400" cy="431800"/>
          </a:xfrm>
          <a:prstGeom prst="rect">
            <a:avLst/>
          </a:prstGeom>
          <a:noFill/>
          <a:ln>
            <a:noFill/>
          </a:ln>
        </p:spPr>
      </p:pic>
      <p:sp>
        <p:nvSpPr>
          <p:cNvPr id="18" name="Google Shape;18;p10"/>
          <p:cNvSpPr txBox="1">
            <a:spLocks noGrp="1"/>
          </p:cNvSpPr>
          <p:nvPr>
            <p:ph type="title"/>
          </p:nvPr>
        </p:nvSpPr>
        <p:spPr>
          <a:xfrm>
            <a:off x="1595351" y="2187196"/>
            <a:ext cx="9001297" cy="77858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rgbClr val="144E8C"/>
              </a:buClr>
              <a:buSzPts val="4400"/>
              <a:buFont typeface="Lato Black"/>
              <a:buNone/>
              <a:defRPr sz="4400">
                <a:latin typeface="Lato Black"/>
                <a:ea typeface="Lato Black"/>
                <a:cs typeface="Lato Black"/>
                <a:sym typeface="Lato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9" name="Google Shape;19;p10"/>
          <p:cNvPicPr preferRelativeResize="0"/>
          <p:nvPr/>
        </p:nvPicPr>
        <p:blipFill rotWithShape="1">
          <a:blip r:embed="rId3">
            <a:alphaModFix/>
          </a:blip>
          <a:srcRect/>
          <a:stretch/>
        </p:blipFill>
        <p:spPr>
          <a:xfrm>
            <a:off x="4847885" y="210692"/>
            <a:ext cx="2496230" cy="1015802"/>
          </a:xfrm>
          <a:prstGeom prst="rect">
            <a:avLst/>
          </a:prstGeom>
          <a:noFill/>
          <a:ln>
            <a:noFill/>
          </a:ln>
        </p:spPr>
      </p:pic>
      <p:sp>
        <p:nvSpPr>
          <p:cNvPr id="20" name="Google Shape;20;p10"/>
          <p:cNvSpPr txBox="1"/>
          <p:nvPr/>
        </p:nvSpPr>
        <p:spPr>
          <a:xfrm>
            <a:off x="1595350" y="1017973"/>
            <a:ext cx="9144000" cy="778583"/>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20000"/>
              </a:lnSpc>
              <a:spcBef>
                <a:spcPts val="0"/>
              </a:spcBef>
              <a:spcAft>
                <a:spcPts val="0"/>
              </a:spcAft>
              <a:buClr>
                <a:srgbClr val="144E8C"/>
              </a:buClr>
              <a:buSzPts val="2000"/>
              <a:buFont typeface="Lato Black"/>
              <a:buNone/>
            </a:pPr>
            <a:r>
              <a:rPr lang="en-US" sz="2000" b="1" i="0" u="none" strike="noStrike" cap="none">
                <a:solidFill>
                  <a:srgbClr val="144E8C"/>
                </a:solidFill>
                <a:latin typeface="Lato Black"/>
                <a:ea typeface="Lato Black"/>
                <a:cs typeface="Lato Black"/>
                <a:sym typeface="Lato Black"/>
              </a:rPr>
              <a:t>ĐẠI HỌC QUỐC GIA THÀNH PHỐ HỒ CHÍ MINH</a:t>
            </a:r>
            <a:br>
              <a:rPr lang="en-US" sz="2000" b="1" i="0" u="none" strike="noStrike" cap="none">
                <a:solidFill>
                  <a:srgbClr val="144E8C"/>
                </a:solidFill>
                <a:latin typeface="Lato Black"/>
                <a:ea typeface="Lato Black"/>
                <a:cs typeface="Lato Black"/>
                <a:sym typeface="Lato Black"/>
              </a:rPr>
            </a:br>
            <a:r>
              <a:rPr lang="en-US" sz="2000" b="1" i="0" u="none" strike="noStrike" cap="none">
                <a:solidFill>
                  <a:srgbClr val="144E8C"/>
                </a:solidFill>
                <a:latin typeface="Lato Black"/>
                <a:ea typeface="Lato Black"/>
                <a:cs typeface="Lato Black"/>
                <a:sym typeface="Lato Black"/>
              </a:rPr>
              <a:t>TRƯỜNG ĐẠI HỌC KINH TẾ - LUẬT</a:t>
            </a:r>
            <a:endParaRPr/>
          </a:p>
        </p:txBody>
      </p:sp>
      <p:pic>
        <p:nvPicPr>
          <p:cNvPr id="2" name="Google Shape;16;p10">
            <a:extLst>
              <a:ext uri="{FF2B5EF4-FFF2-40B4-BE49-F238E27FC236}">
                <a16:creationId xmlns:a16="http://schemas.microsoft.com/office/drawing/2014/main" id="{AC05AA79-F1C9-E9AE-7078-55B023FFF8A0}"/>
              </a:ext>
            </a:extLst>
          </p:cNvPr>
          <p:cNvPicPr preferRelativeResize="0"/>
          <p:nvPr userDrawn="1"/>
        </p:nvPicPr>
        <p:blipFill rotWithShape="1">
          <a:blip r:embed="rId4">
            <a:alphaModFix/>
          </a:blip>
          <a:srcRect t="43733" r="20925"/>
          <a:stretch>
            <a:fillRect/>
          </a:stretch>
        </p:blipFill>
        <p:spPr>
          <a:xfrm>
            <a:off x="0" y="3747752"/>
            <a:ext cx="7888310" cy="311024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0"/>
        <p:cNvGrpSpPr/>
        <p:nvPr/>
      </p:nvGrpSpPr>
      <p:grpSpPr>
        <a:xfrm>
          <a:off x="0" y="0"/>
          <a:ext cx="0" cy="0"/>
          <a:chOff x="0" y="0"/>
          <a:chExt cx="0" cy="0"/>
        </a:xfrm>
      </p:grpSpPr>
      <p:sp>
        <p:nvSpPr>
          <p:cNvPr id="31" name="Google Shape;31;p12"/>
          <p:cNvSpPr txBox="1">
            <a:spLocks noGrp="1"/>
          </p:cNvSpPr>
          <p:nvPr>
            <p:ph type="title"/>
          </p:nvPr>
        </p:nvSpPr>
        <p:spPr>
          <a:xfrm>
            <a:off x="839788" y="659342"/>
            <a:ext cx="3932237" cy="107025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44E8C"/>
              </a:buClr>
              <a:buSzPts val="3200"/>
              <a:buFont typeface="Lato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2"/>
          <p:cNvSpPr>
            <a:spLocks noGrp="1"/>
          </p:cNvSpPr>
          <p:nvPr>
            <p:ph type="pic" idx="2"/>
          </p:nvPr>
        </p:nvSpPr>
        <p:spPr>
          <a:xfrm>
            <a:off x="5183188" y="987425"/>
            <a:ext cx="6172200" cy="4873625"/>
          </a:xfrm>
          <a:prstGeom prst="rect">
            <a:avLst/>
          </a:prstGeom>
          <a:noFill/>
          <a:ln>
            <a:noFill/>
          </a:ln>
        </p:spPr>
      </p:sp>
      <p:sp>
        <p:nvSpPr>
          <p:cNvPr id="33" name="Google Shape;33;p1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pic>
        <p:nvPicPr>
          <p:cNvPr id="34" name="Google Shape;34;p12"/>
          <p:cNvPicPr preferRelativeResize="0"/>
          <p:nvPr/>
        </p:nvPicPr>
        <p:blipFill rotWithShape="1">
          <a:blip r:embed="rId2">
            <a:alphaModFix/>
          </a:blip>
          <a:srcRect r="-3333" b="87407"/>
          <a:stretch/>
        </p:blipFill>
        <p:spPr>
          <a:xfrm flipH="1">
            <a:off x="-406400" y="-1"/>
            <a:ext cx="12598400" cy="431800"/>
          </a:xfrm>
          <a:prstGeom prst="rect">
            <a:avLst/>
          </a:prstGeom>
          <a:noFill/>
          <a:ln>
            <a:noFill/>
          </a:ln>
        </p:spPr>
      </p:pic>
      <p:pic>
        <p:nvPicPr>
          <p:cNvPr id="35" name="Google Shape;35;p12"/>
          <p:cNvPicPr preferRelativeResize="0"/>
          <p:nvPr/>
        </p:nvPicPr>
        <p:blipFill rotWithShape="1">
          <a:blip r:embed="rId3">
            <a:alphaModFix/>
          </a:blip>
          <a:srcRect l="15000" t="43307" r="32291" b="37052"/>
          <a:stretch/>
        </p:blipFill>
        <p:spPr>
          <a:xfrm>
            <a:off x="211666" y="6201820"/>
            <a:ext cx="3590248" cy="656180"/>
          </a:xfrm>
          <a:prstGeom prst="rect">
            <a:avLst/>
          </a:prstGeom>
          <a:noFill/>
          <a:ln>
            <a:noFill/>
          </a:ln>
        </p:spPr>
      </p:pic>
      <p:sp>
        <p:nvSpPr>
          <p:cNvPr id="36" name="Google Shape;36;p12"/>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b="1" i="1">
                <a:solidFill>
                  <a:schemeClr val="lt2"/>
                </a:solidFill>
                <a:latin typeface="Lato"/>
                <a:ea typeface="Lato"/>
                <a:cs typeface="Lato"/>
                <a:sym typeface="La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2"/>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1" i="0" u="none" strike="noStrike" cap="none">
                <a:solidFill>
                  <a:schemeClr val="lt1"/>
                </a:solidFill>
                <a:latin typeface="Lato"/>
                <a:ea typeface="Lato"/>
                <a:cs typeface="Lato"/>
                <a:sym typeface="Lato"/>
              </a:defRPr>
            </a:lvl1pPr>
            <a:lvl2pPr marL="0" lvl="1" indent="0" algn="r">
              <a:spcBef>
                <a:spcPts val="0"/>
              </a:spcBef>
              <a:buNone/>
              <a:defRPr sz="1200" b="1" i="0" u="none" strike="noStrike" cap="none">
                <a:solidFill>
                  <a:schemeClr val="lt1"/>
                </a:solidFill>
                <a:latin typeface="Lato"/>
                <a:ea typeface="Lato"/>
                <a:cs typeface="Lato"/>
                <a:sym typeface="Lato"/>
              </a:defRPr>
            </a:lvl2pPr>
            <a:lvl3pPr marL="0" lvl="2" indent="0" algn="r">
              <a:spcBef>
                <a:spcPts val="0"/>
              </a:spcBef>
              <a:buNone/>
              <a:defRPr sz="1200" b="1" i="0" u="none" strike="noStrike" cap="none">
                <a:solidFill>
                  <a:schemeClr val="lt1"/>
                </a:solidFill>
                <a:latin typeface="Lato"/>
                <a:ea typeface="Lato"/>
                <a:cs typeface="Lato"/>
                <a:sym typeface="Lato"/>
              </a:defRPr>
            </a:lvl3pPr>
            <a:lvl4pPr marL="0" lvl="3" indent="0" algn="r">
              <a:spcBef>
                <a:spcPts val="0"/>
              </a:spcBef>
              <a:buNone/>
              <a:defRPr sz="1200" b="1" i="0" u="none" strike="noStrike" cap="none">
                <a:solidFill>
                  <a:schemeClr val="lt1"/>
                </a:solidFill>
                <a:latin typeface="Lato"/>
                <a:ea typeface="Lato"/>
                <a:cs typeface="Lato"/>
                <a:sym typeface="Lato"/>
              </a:defRPr>
            </a:lvl4pPr>
            <a:lvl5pPr marL="0" lvl="4" indent="0" algn="r">
              <a:spcBef>
                <a:spcPts val="0"/>
              </a:spcBef>
              <a:buNone/>
              <a:defRPr sz="1200" b="1" i="0" u="none" strike="noStrike" cap="none">
                <a:solidFill>
                  <a:schemeClr val="lt1"/>
                </a:solidFill>
                <a:latin typeface="Lato"/>
                <a:ea typeface="Lato"/>
                <a:cs typeface="Lato"/>
                <a:sym typeface="Lato"/>
              </a:defRPr>
            </a:lvl5pPr>
            <a:lvl6pPr marL="0" lvl="5" indent="0" algn="r">
              <a:spcBef>
                <a:spcPts val="0"/>
              </a:spcBef>
              <a:buNone/>
              <a:defRPr sz="1200" b="1" i="0" u="none" strike="noStrike" cap="none">
                <a:solidFill>
                  <a:schemeClr val="lt1"/>
                </a:solidFill>
                <a:latin typeface="Lato"/>
                <a:ea typeface="Lato"/>
                <a:cs typeface="Lato"/>
                <a:sym typeface="Lato"/>
              </a:defRPr>
            </a:lvl6pPr>
            <a:lvl7pPr marL="0" lvl="6" indent="0" algn="r">
              <a:spcBef>
                <a:spcPts val="0"/>
              </a:spcBef>
              <a:buNone/>
              <a:defRPr sz="1200" b="1" i="0" u="none" strike="noStrike" cap="none">
                <a:solidFill>
                  <a:schemeClr val="lt1"/>
                </a:solidFill>
                <a:latin typeface="Lato"/>
                <a:ea typeface="Lato"/>
                <a:cs typeface="Lato"/>
                <a:sym typeface="Lato"/>
              </a:defRPr>
            </a:lvl7pPr>
            <a:lvl8pPr marL="0" lvl="7" indent="0" algn="r">
              <a:spcBef>
                <a:spcPts val="0"/>
              </a:spcBef>
              <a:buNone/>
              <a:defRPr sz="1200" b="1" i="0" u="none" strike="noStrike" cap="none">
                <a:solidFill>
                  <a:schemeClr val="lt1"/>
                </a:solidFill>
                <a:latin typeface="Lato"/>
                <a:ea typeface="Lato"/>
                <a:cs typeface="Lato"/>
                <a:sym typeface="Lato"/>
              </a:defRPr>
            </a:lvl8pPr>
            <a:lvl9pPr marL="0" lvl="8" indent="0" algn="r">
              <a:spcBef>
                <a:spcPts val="0"/>
              </a:spcBef>
              <a:buNone/>
              <a:defRPr sz="1200" b="1"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0"/>
        <p:cNvGrpSpPr/>
        <p:nvPr/>
      </p:nvGrpSpPr>
      <p:grpSpPr>
        <a:xfrm>
          <a:off x="0" y="0"/>
          <a:ext cx="0" cy="0"/>
          <a:chOff x="0" y="0"/>
          <a:chExt cx="0" cy="0"/>
        </a:xfrm>
      </p:grpSpPr>
      <p:pic>
        <p:nvPicPr>
          <p:cNvPr id="71" name="Google Shape;71;p17"/>
          <p:cNvPicPr preferRelativeResize="0"/>
          <p:nvPr/>
        </p:nvPicPr>
        <p:blipFill rotWithShape="1">
          <a:blip r:embed="rId2">
            <a:alphaModFix/>
          </a:blip>
          <a:srcRect r="-3333" b="87407"/>
          <a:stretch/>
        </p:blipFill>
        <p:spPr>
          <a:xfrm>
            <a:off x="0" y="0"/>
            <a:ext cx="12598400" cy="431800"/>
          </a:xfrm>
          <a:prstGeom prst="rect">
            <a:avLst/>
          </a:prstGeom>
          <a:noFill/>
          <a:ln>
            <a:noFill/>
          </a:ln>
        </p:spPr>
      </p:pic>
      <p:pic>
        <p:nvPicPr>
          <p:cNvPr id="72" name="Google Shape;72;p17"/>
          <p:cNvPicPr preferRelativeResize="0"/>
          <p:nvPr/>
        </p:nvPicPr>
        <p:blipFill rotWithShape="1">
          <a:blip r:embed="rId3">
            <a:alphaModFix/>
          </a:blip>
          <a:srcRect/>
          <a:stretch/>
        </p:blipFill>
        <p:spPr>
          <a:xfrm>
            <a:off x="-85306" y="-330860"/>
            <a:ext cx="12192000" cy="6858000"/>
          </a:xfrm>
          <a:prstGeom prst="rect">
            <a:avLst/>
          </a:prstGeom>
          <a:noFill/>
          <a:ln>
            <a:noFill/>
          </a:ln>
        </p:spPr>
      </p:pic>
      <p:sp>
        <p:nvSpPr>
          <p:cNvPr id="73" name="Google Shape;73;p17"/>
          <p:cNvSpPr txBox="1">
            <a:spLocks noGrp="1"/>
          </p:cNvSpPr>
          <p:nvPr>
            <p:ph type="title"/>
          </p:nvPr>
        </p:nvSpPr>
        <p:spPr>
          <a:xfrm>
            <a:off x="838200" y="2581306"/>
            <a:ext cx="10515600" cy="1566745"/>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rgbClr val="144E8C"/>
              </a:buClr>
              <a:buSzPts val="9600"/>
              <a:buFont typeface="Lato Black"/>
              <a:buNone/>
              <a:defRPr sz="9600">
                <a:latin typeface="Lato Black"/>
                <a:ea typeface="Lato Black"/>
                <a:cs typeface="Lato Black"/>
                <a:sym typeface="Lato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74" name="Google Shape;74;p17"/>
          <p:cNvPicPr preferRelativeResize="0"/>
          <p:nvPr/>
        </p:nvPicPr>
        <p:blipFill rotWithShape="1">
          <a:blip r:embed="rId4">
            <a:alphaModFix/>
          </a:blip>
          <a:srcRect/>
          <a:stretch/>
        </p:blipFill>
        <p:spPr>
          <a:xfrm>
            <a:off x="4357944" y="330860"/>
            <a:ext cx="2890753" cy="1176347"/>
          </a:xfrm>
          <a:prstGeom prst="rect">
            <a:avLst/>
          </a:prstGeom>
          <a:noFill/>
          <a:ln>
            <a:noFill/>
          </a:ln>
        </p:spPr>
      </p:pic>
      <p:sp>
        <p:nvSpPr>
          <p:cNvPr id="75" name="Google Shape;75;p17"/>
          <p:cNvSpPr txBox="1"/>
          <p:nvPr/>
        </p:nvSpPr>
        <p:spPr>
          <a:xfrm>
            <a:off x="2805445" y="1354975"/>
            <a:ext cx="6410498" cy="688410"/>
          </a:xfrm>
          <a:prstGeom prst="rect">
            <a:avLst/>
          </a:prstGeom>
          <a:noFill/>
          <a:ln>
            <a:noFill/>
          </a:ln>
        </p:spPr>
        <p:txBody>
          <a:bodyPr spcFirstLastPara="1" wrap="square" lIns="91425" tIns="45700" rIns="91425" bIns="45700" anchor="ctr" anchorCtr="0">
            <a:noAutofit/>
          </a:bodyPr>
          <a:lstStyle/>
          <a:p>
            <a:pPr marL="0" marR="0" lvl="0" indent="0" algn="ctr" rtl="0">
              <a:lnSpc>
                <a:spcPct val="120000"/>
              </a:lnSpc>
              <a:spcBef>
                <a:spcPts val="0"/>
              </a:spcBef>
              <a:spcAft>
                <a:spcPts val="0"/>
              </a:spcAft>
              <a:buClr>
                <a:srgbClr val="144E8C"/>
              </a:buClr>
              <a:buSzPts val="2000"/>
              <a:buFont typeface="Lato Black"/>
              <a:buNone/>
            </a:pPr>
            <a:r>
              <a:rPr lang="en-US" sz="2000" b="1" i="0" u="none" strike="noStrike" cap="none">
                <a:solidFill>
                  <a:srgbClr val="144E8C"/>
                </a:solidFill>
                <a:latin typeface="Lato Black"/>
                <a:ea typeface="Lato Black"/>
                <a:cs typeface="Lato Black"/>
                <a:sym typeface="Lato Black"/>
              </a:rPr>
              <a:t>ĐẠI HỌC QUỐC GIA THÀNH PHỐ HỒ CHÍ MINH</a:t>
            </a:r>
            <a:br>
              <a:rPr lang="en-US" sz="2000" b="1" i="0" u="none" strike="noStrike" cap="none">
                <a:solidFill>
                  <a:srgbClr val="144E8C"/>
                </a:solidFill>
                <a:latin typeface="Lato Black"/>
                <a:ea typeface="Lato Black"/>
                <a:cs typeface="Lato Black"/>
                <a:sym typeface="Lato Black"/>
              </a:rPr>
            </a:br>
            <a:r>
              <a:rPr lang="en-US" sz="2000" b="1" i="0" u="none" strike="noStrike" cap="none">
                <a:solidFill>
                  <a:srgbClr val="144E8C"/>
                </a:solidFill>
                <a:latin typeface="Lato Black"/>
                <a:ea typeface="Lato Black"/>
                <a:cs typeface="Lato Black"/>
                <a:sym typeface="Lato Black"/>
              </a:rPr>
              <a:t>TRƯỜNG ĐẠI HỌC KINH TẾ - LUẬT</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6"/>
        <p:cNvGrpSpPr/>
        <p:nvPr/>
      </p:nvGrpSpPr>
      <p:grpSpPr>
        <a:xfrm>
          <a:off x="0" y="0"/>
          <a:ext cx="0" cy="0"/>
          <a:chOff x="0" y="0"/>
          <a:chExt cx="0" cy="0"/>
        </a:xfrm>
      </p:grpSpPr>
      <p:sp>
        <p:nvSpPr>
          <p:cNvPr id="77" name="Google Shape;77;p18"/>
          <p:cNvSpPr txBox="1">
            <a:spLocks noGrp="1"/>
          </p:cNvSpPr>
          <p:nvPr>
            <p:ph type="title"/>
          </p:nvPr>
        </p:nvSpPr>
        <p:spPr>
          <a:xfrm>
            <a:off x="839788" y="577547"/>
            <a:ext cx="3932237" cy="129225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44E8C"/>
              </a:buClr>
              <a:buSzPts val="3200"/>
              <a:buFont typeface="Lato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9" name="Google Shape;79;p18"/>
          <p:cNvSpPr txBox="1">
            <a:spLocks noGrp="1"/>
          </p:cNvSpPr>
          <p:nvPr>
            <p:ph type="body" idx="2"/>
          </p:nvPr>
        </p:nvSpPr>
        <p:spPr>
          <a:xfrm>
            <a:off x="839788" y="2201630"/>
            <a:ext cx="3932237" cy="366735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pic>
        <p:nvPicPr>
          <p:cNvPr id="80" name="Google Shape;80;p18"/>
          <p:cNvPicPr preferRelativeResize="0"/>
          <p:nvPr/>
        </p:nvPicPr>
        <p:blipFill rotWithShape="1">
          <a:blip r:embed="rId2">
            <a:alphaModFix/>
          </a:blip>
          <a:srcRect r="-3333" b="87407"/>
          <a:stretch/>
        </p:blipFill>
        <p:spPr>
          <a:xfrm flipH="1">
            <a:off x="-406400" y="-1"/>
            <a:ext cx="12598400" cy="431800"/>
          </a:xfrm>
          <a:prstGeom prst="rect">
            <a:avLst/>
          </a:prstGeom>
          <a:noFill/>
          <a:ln>
            <a:noFill/>
          </a:ln>
        </p:spPr>
      </p:pic>
      <p:pic>
        <p:nvPicPr>
          <p:cNvPr id="81" name="Google Shape;81;p18"/>
          <p:cNvPicPr preferRelativeResize="0"/>
          <p:nvPr/>
        </p:nvPicPr>
        <p:blipFill rotWithShape="1">
          <a:blip r:embed="rId3">
            <a:alphaModFix/>
          </a:blip>
          <a:srcRect l="24127" t="66898" r="25919" b="25925"/>
          <a:stretch/>
        </p:blipFill>
        <p:spPr>
          <a:xfrm>
            <a:off x="810734" y="1911095"/>
            <a:ext cx="2855494" cy="115369"/>
          </a:xfrm>
          <a:prstGeom prst="rect">
            <a:avLst/>
          </a:prstGeom>
          <a:noFill/>
          <a:ln>
            <a:noFill/>
          </a:ln>
        </p:spPr>
      </p:pic>
      <p:pic>
        <p:nvPicPr>
          <p:cNvPr id="82" name="Google Shape;82;p18"/>
          <p:cNvPicPr preferRelativeResize="0"/>
          <p:nvPr/>
        </p:nvPicPr>
        <p:blipFill rotWithShape="1">
          <a:blip r:embed="rId4">
            <a:alphaModFix/>
          </a:blip>
          <a:srcRect l="15000" t="43307" r="32291" b="37052"/>
          <a:stretch/>
        </p:blipFill>
        <p:spPr>
          <a:xfrm>
            <a:off x="211666" y="6160255"/>
            <a:ext cx="3590248" cy="656180"/>
          </a:xfrm>
          <a:prstGeom prst="rect">
            <a:avLst/>
          </a:prstGeom>
          <a:noFill/>
          <a:ln>
            <a:noFill/>
          </a:ln>
        </p:spPr>
      </p:pic>
      <p:sp>
        <p:nvSpPr>
          <p:cNvPr id="83" name="Google Shape;83;p18"/>
          <p:cNvSpPr txBox="1">
            <a:spLocks noGrp="1"/>
          </p:cNvSpPr>
          <p:nvPr>
            <p:ph type="ftr" idx="11"/>
          </p:nvPr>
        </p:nvSpPr>
        <p:spPr>
          <a:xfrm>
            <a:off x="728132" y="6387798"/>
            <a:ext cx="2370667" cy="26140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b="1" i="1">
                <a:solidFill>
                  <a:schemeClr val="lt2"/>
                </a:solidFill>
                <a:latin typeface="Lato"/>
                <a:ea typeface="Lato"/>
                <a:cs typeface="Lato"/>
                <a:sym typeface="La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8"/>
          <p:cNvSpPr txBox="1">
            <a:spLocks noGrp="1"/>
          </p:cNvSpPr>
          <p:nvPr>
            <p:ph type="sldNum" idx="12"/>
          </p:nvPr>
        </p:nvSpPr>
        <p:spPr>
          <a:xfrm>
            <a:off x="3098799" y="6335940"/>
            <a:ext cx="39793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1" i="0" u="none" strike="noStrike" cap="none">
                <a:solidFill>
                  <a:schemeClr val="lt1"/>
                </a:solidFill>
                <a:latin typeface="Lato"/>
                <a:ea typeface="Lato"/>
                <a:cs typeface="Lato"/>
                <a:sym typeface="Lato"/>
              </a:defRPr>
            </a:lvl1pPr>
            <a:lvl2pPr marL="0" lvl="1" indent="0" algn="r">
              <a:spcBef>
                <a:spcPts val="0"/>
              </a:spcBef>
              <a:buNone/>
              <a:defRPr sz="1200" b="1" i="0" u="none" strike="noStrike" cap="none">
                <a:solidFill>
                  <a:schemeClr val="lt1"/>
                </a:solidFill>
                <a:latin typeface="Lato"/>
                <a:ea typeface="Lato"/>
                <a:cs typeface="Lato"/>
                <a:sym typeface="Lato"/>
              </a:defRPr>
            </a:lvl2pPr>
            <a:lvl3pPr marL="0" lvl="2" indent="0" algn="r">
              <a:spcBef>
                <a:spcPts val="0"/>
              </a:spcBef>
              <a:buNone/>
              <a:defRPr sz="1200" b="1" i="0" u="none" strike="noStrike" cap="none">
                <a:solidFill>
                  <a:schemeClr val="lt1"/>
                </a:solidFill>
                <a:latin typeface="Lato"/>
                <a:ea typeface="Lato"/>
                <a:cs typeface="Lato"/>
                <a:sym typeface="Lato"/>
              </a:defRPr>
            </a:lvl3pPr>
            <a:lvl4pPr marL="0" lvl="3" indent="0" algn="r">
              <a:spcBef>
                <a:spcPts val="0"/>
              </a:spcBef>
              <a:buNone/>
              <a:defRPr sz="1200" b="1" i="0" u="none" strike="noStrike" cap="none">
                <a:solidFill>
                  <a:schemeClr val="lt1"/>
                </a:solidFill>
                <a:latin typeface="Lato"/>
                <a:ea typeface="Lato"/>
                <a:cs typeface="Lato"/>
                <a:sym typeface="Lato"/>
              </a:defRPr>
            </a:lvl4pPr>
            <a:lvl5pPr marL="0" lvl="4" indent="0" algn="r">
              <a:spcBef>
                <a:spcPts val="0"/>
              </a:spcBef>
              <a:buNone/>
              <a:defRPr sz="1200" b="1" i="0" u="none" strike="noStrike" cap="none">
                <a:solidFill>
                  <a:schemeClr val="lt1"/>
                </a:solidFill>
                <a:latin typeface="Lato"/>
                <a:ea typeface="Lato"/>
                <a:cs typeface="Lato"/>
                <a:sym typeface="Lato"/>
              </a:defRPr>
            </a:lvl5pPr>
            <a:lvl6pPr marL="0" lvl="5" indent="0" algn="r">
              <a:spcBef>
                <a:spcPts val="0"/>
              </a:spcBef>
              <a:buNone/>
              <a:defRPr sz="1200" b="1" i="0" u="none" strike="noStrike" cap="none">
                <a:solidFill>
                  <a:schemeClr val="lt1"/>
                </a:solidFill>
                <a:latin typeface="Lato"/>
                <a:ea typeface="Lato"/>
                <a:cs typeface="Lato"/>
                <a:sym typeface="Lato"/>
              </a:defRPr>
            </a:lvl6pPr>
            <a:lvl7pPr marL="0" lvl="6" indent="0" algn="r">
              <a:spcBef>
                <a:spcPts val="0"/>
              </a:spcBef>
              <a:buNone/>
              <a:defRPr sz="1200" b="1" i="0" u="none" strike="noStrike" cap="none">
                <a:solidFill>
                  <a:schemeClr val="lt1"/>
                </a:solidFill>
                <a:latin typeface="Lato"/>
                <a:ea typeface="Lato"/>
                <a:cs typeface="Lato"/>
                <a:sym typeface="Lato"/>
              </a:defRPr>
            </a:lvl7pPr>
            <a:lvl8pPr marL="0" lvl="7" indent="0" algn="r">
              <a:spcBef>
                <a:spcPts val="0"/>
              </a:spcBef>
              <a:buNone/>
              <a:defRPr sz="1200" b="1" i="0" u="none" strike="noStrike" cap="none">
                <a:solidFill>
                  <a:schemeClr val="lt1"/>
                </a:solidFill>
                <a:latin typeface="Lato"/>
                <a:ea typeface="Lato"/>
                <a:cs typeface="Lato"/>
                <a:sym typeface="Lato"/>
              </a:defRPr>
            </a:lvl8pPr>
            <a:lvl9pPr marL="0" lvl="8" indent="0" algn="r">
              <a:spcBef>
                <a:spcPts val="0"/>
              </a:spcBef>
              <a:buNone/>
              <a:defRPr sz="1200" b="1"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Blank" type="blank">
  <p:cSld name="BLANK">
    <p:spTree>
      <p:nvGrpSpPr>
        <p:cNvPr id="1" name="Shape 85"/>
        <p:cNvGrpSpPr/>
        <p:nvPr/>
      </p:nvGrpSpPr>
      <p:grpSpPr>
        <a:xfrm>
          <a:off x="0" y="0"/>
          <a:ext cx="0" cy="0"/>
          <a:chOff x="0" y="0"/>
          <a:chExt cx="0" cy="0"/>
        </a:xfrm>
      </p:grpSpPr>
      <p:sp>
        <p:nvSpPr>
          <p:cNvPr id="86" name="Google Shape;86;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9"/>
          <p:cNvSpPr txBox="1">
            <a:spLocks noGrp="1"/>
          </p:cNvSpPr>
          <p:nvPr>
            <p:ph type="ftr" idx="11"/>
          </p:nvPr>
        </p:nvSpPr>
        <p:spPr>
          <a:xfrm>
            <a:off x="3581400" y="6356350"/>
            <a:ext cx="5029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44E8C"/>
              </a:buClr>
              <a:buSzPts val="4400"/>
              <a:buFont typeface="Lato Black"/>
              <a:buNone/>
              <a:defRPr sz="4400" b="1" i="0" u="none" strike="noStrike" cap="none">
                <a:solidFill>
                  <a:srgbClr val="144E8C"/>
                </a:solidFill>
                <a:latin typeface="Lato Black"/>
                <a:ea typeface="Lato Black"/>
                <a:cs typeface="Lato Black"/>
                <a:sym typeface="Lat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1" i="0" u="none" strike="noStrike" cap="none">
                <a:solidFill>
                  <a:schemeClr val="dk1"/>
                </a:solidFill>
                <a:latin typeface="Lato"/>
                <a:ea typeface="Lato"/>
                <a:cs typeface="Lato"/>
                <a:sym typeface="Lato"/>
              </a:defRPr>
            </a:lvl1pPr>
            <a:lvl2pPr marL="914400" marR="0" lvl="1" indent="-381000" algn="l" rtl="0">
              <a:lnSpc>
                <a:spcPct val="90000"/>
              </a:lnSpc>
              <a:spcBef>
                <a:spcPts val="500"/>
              </a:spcBef>
              <a:spcAft>
                <a:spcPts val="0"/>
              </a:spcAft>
              <a:buClr>
                <a:schemeClr val="dk1"/>
              </a:buClr>
              <a:buSzPts val="2400"/>
              <a:buFont typeface="Arial"/>
              <a:buChar char="•"/>
              <a:defRPr sz="2400" b="1" i="0" u="none" strike="noStrike" cap="none">
                <a:solidFill>
                  <a:schemeClr val="dk1"/>
                </a:solidFill>
                <a:latin typeface="Lato"/>
                <a:ea typeface="Lato"/>
                <a:cs typeface="Lato"/>
                <a:sym typeface="Lato"/>
              </a:defRPr>
            </a:lvl2pPr>
            <a:lvl3pPr marL="1371600" marR="0" lvl="2" indent="-355600" algn="l" rtl="0">
              <a:lnSpc>
                <a:spcPct val="90000"/>
              </a:lnSpc>
              <a:spcBef>
                <a:spcPts val="500"/>
              </a:spcBef>
              <a:spcAft>
                <a:spcPts val="0"/>
              </a:spcAft>
              <a:buClr>
                <a:schemeClr val="dk1"/>
              </a:buClr>
              <a:buSzPts val="2000"/>
              <a:buFont typeface="Arial"/>
              <a:buChar char="•"/>
              <a:defRPr sz="2000" b="1" i="0" u="none" strike="noStrike" cap="none">
                <a:solidFill>
                  <a:schemeClr val="dk1"/>
                </a:solidFill>
                <a:latin typeface="Lato"/>
                <a:ea typeface="Lato"/>
                <a:cs typeface="Lato"/>
                <a:sym typeface="Lato"/>
              </a:defRPr>
            </a:lvl3pPr>
            <a:lvl4pPr marL="1828800" marR="0" lvl="3" indent="-342900" algn="l" rtl="0">
              <a:lnSpc>
                <a:spcPct val="90000"/>
              </a:lnSpc>
              <a:spcBef>
                <a:spcPts val="500"/>
              </a:spcBef>
              <a:spcAft>
                <a:spcPts val="0"/>
              </a:spcAft>
              <a:buClr>
                <a:schemeClr val="dk1"/>
              </a:buClr>
              <a:buSzPts val="1800"/>
              <a:buFont typeface="Arial"/>
              <a:buChar char="•"/>
              <a:defRPr sz="1800" b="1" i="0" u="none" strike="noStrike" cap="none">
                <a:solidFill>
                  <a:schemeClr val="dk1"/>
                </a:solidFill>
                <a:latin typeface="Lato"/>
                <a:ea typeface="Lato"/>
                <a:cs typeface="Lato"/>
                <a:sym typeface="Lato"/>
              </a:defRPr>
            </a:lvl4pPr>
            <a:lvl5pPr marL="2286000" marR="0" lvl="4" indent="-342900" algn="l" rtl="0">
              <a:lnSpc>
                <a:spcPct val="90000"/>
              </a:lnSpc>
              <a:spcBef>
                <a:spcPts val="500"/>
              </a:spcBef>
              <a:spcAft>
                <a:spcPts val="0"/>
              </a:spcAft>
              <a:buClr>
                <a:schemeClr val="dk1"/>
              </a:buClr>
              <a:buSzPts val="1800"/>
              <a:buFont typeface="Arial"/>
              <a:buChar char="•"/>
              <a:defRPr sz="1800" b="1" i="0" u="none" strike="noStrike" cap="none">
                <a:solidFill>
                  <a:schemeClr val="dk1"/>
                </a:solidFill>
                <a:latin typeface="Lato"/>
                <a:ea typeface="Lato"/>
                <a:cs typeface="Lato"/>
                <a:sym typeface="Lat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9"/>
          <p:cNvSpPr txBox="1">
            <a:spLocks noGrp="1"/>
          </p:cNvSpPr>
          <p:nvPr>
            <p:ph type="ftr" idx="11"/>
          </p:nvPr>
        </p:nvSpPr>
        <p:spPr>
          <a:xfrm>
            <a:off x="3581400" y="6356350"/>
            <a:ext cx="50292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6" r:id="rId3"/>
    <p:sldLayoutId id="2147483657" r:id="rId4"/>
    <p:sldLayoutId id="2147483658"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thanhtd@uel.edu.vn"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tranduythanh.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en.wikipedia.org/wiki/Input/output" TargetMode="External"/><Relationship Id="rId5" Type="http://schemas.openxmlformats.org/officeDocument/2006/relationships/hyperlink" Target="https://en.wikipedia.org/wiki/Input_(computer_science)" TargetMode="External"/><Relationship Id="rId4" Type="http://schemas.openxmlformats.org/officeDocument/2006/relationships/hyperlink" Target="https://en.wikipedia.org/wiki/Computer_science"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hyperlink" Target="https://tranduythanh.com/datasets/SalesTransactions.rar" TargetMode="External"/><Relationship Id="rId5" Type="http://schemas.openxmlformats.org/officeDocument/2006/relationships/image" Target="../media/image2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hyperlink" Target="https://www.kaggle.com/datasets"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hyperlink" Target="https://www.zillow.com/research/data/"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hyperlink" Target="https://drive.google.com/drive/folders/1E7yzgWRC7kvPkBCCnRmgw7X3HaAi4tFF?usp=sharing" TargetMode="External"/><Relationship Id="rId4" Type="http://schemas.openxmlformats.org/officeDocument/2006/relationships/image" Target="../media/image40.png"/></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hyperlink" Target="https://sqlitebrowser.org/"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hyperlink" Target="https://dev.mysql.com/downloads/workbench/"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hyperlink" Target="https://www.mongodb.com/try/download/community"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hyperlink" Target="https://www.mediafire.com/file/8pd05w41bs2bbpl/databases.rar/file" TargetMode="External"/><Relationship Id="rId5" Type="http://schemas.openxmlformats.org/officeDocument/2006/relationships/image" Target="../media/image46.png"/><Relationship Id="rId4" Type="http://schemas.openxmlformats.org/officeDocument/2006/relationships/image" Target="../media/image45.png"/></Relationships>
</file>

<file path=ppt/slides/_rels/slide4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4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internetofwater.org/" TargetMode="External"/></Relationships>
</file>

<file path=ppt/slides/_rels/slide5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51.xml.rels><?xml version="1.0" encoding="UTF-8" standalone="yes"?>
<Relationships xmlns="http://schemas.openxmlformats.org/package/2006/relationships"><Relationship Id="rId3" Type="http://schemas.openxmlformats.org/officeDocument/2006/relationships/image" Target="../media/image53.png"/><Relationship Id="rId7" Type="http://schemas.openxmlformats.org/officeDocument/2006/relationships/image" Target="../media/image57.jpeg"/><Relationship Id="rId2" Type="http://schemas.openxmlformats.org/officeDocument/2006/relationships/notesSlide" Target="../notesSlides/notesSlide51.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jpeg"/><Relationship Id="rId4" Type="http://schemas.openxmlformats.org/officeDocument/2006/relationships/image" Target="../media/image54.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6" name="Title 1">
            <a:extLst>
              <a:ext uri="{FF2B5EF4-FFF2-40B4-BE49-F238E27FC236}">
                <a16:creationId xmlns:a16="http://schemas.microsoft.com/office/drawing/2014/main" id="{7F9BAC58-9AA6-A91A-085E-F1421DCCF43A}"/>
              </a:ext>
            </a:extLst>
          </p:cNvPr>
          <p:cNvSpPr txBox="1">
            <a:spLocks/>
          </p:cNvSpPr>
          <p:nvPr/>
        </p:nvSpPr>
        <p:spPr bwMode="auto">
          <a:xfrm>
            <a:off x="2064584" y="1697191"/>
            <a:ext cx="8763000" cy="190499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800" b="1">
                <a:solidFill>
                  <a:schemeClr val="bg2"/>
                </a:solidFill>
                <a:latin typeface="+mj-lt"/>
                <a:ea typeface="+mj-ea"/>
                <a:cs typeface="+mj-cs"/>
              </a:defRPr>
            </a:lvl1pPr>
            <a:lvl2pPr algn="ctr" rtl="0" eaLnBrk="1" fontAlgn="base" hangingPunct="1">
              <a:spcBef>
                <a:spcPct val="0"/>
              </a:spcBef>
              <a:spcAft>
                <a:spcPct val="0"/>
              </a:spcAft>
              <a:defRPr sz="3600" b="1">
                <a:solidFill>
                  <a:schemeClr val="bg1"/>
                </a:solidFill>
                <a:latin typeface="Arial" charset="0"/>
              </a:defRPr>
            </a:lvl2pPr>
            <a:lvl3pPr algn="ctr" rtl="0" eaLnBrk="1" fontAlgn="base" hangingPunct="1">
              <a:spcBef>
                <a:spcPct val="0"/>
              </a:spcBef>
              <a:spcAft>
                <a:spcPct val="0"/>
              </a:spcAft>
              <a:defRPr sz="3600" b="1">
                <a:solidFill>
                  <a:schemeClr val="bg1"/>
                </a:solidFill>
                <a:latin typeface="Arial" charset="0"/>
              </a:defRPr>
            </a:lvl3pPr>
            <a:lvl4pPr algn="ctr" rtl="0" eaLnBrk="1" fontAlgn="base" hangingPunct="1">
              <a:spcBef>
                <a:spcPct val="0"/>
              </a:spcBef>
              <a:spcAft>
                <a:spcPct val="0"/>
              </a:spcAft>
              <a:defRPr sz="3600" b="1">
                <a:solidFill>
                  <a:schemeClr val="bg1"/>
                </a:solidFill>
                <a:latin typeface="Arial" charset="0"/>
              </a:defRPr>
            </a:lvl4pPr>
            <a:lvl5pPr algn="ctr" rtl="0" eaLnBrk="1" fontAlgn="base" hangingPunct="1">
              <a:spcBef>
                <a:spcPct val="0"/>
              </a:spcBef>
              <a:spcAft>
                <a:spcPct val="0"/>
              </a:spcAft>
              <a:defRPr sz="3600" b="1">
                <a:solidFill>
                  <a:schemeClr val="bg1"/>
                </a:solidFill>
                <a:latin typeface="Arial" charset="0"/>
              </a:defRPr>
            </a:lvl5pPr>
            <a:lvl6pPr marL="457200" algn="ctr" rtl="0" eaLnBrk="1" fontAlgn="base" hangingPunct="1">
              <a:spcBef>
                <a:spcPct val="0"/>
              </a:spcBef>
              <a:spcAft>
                <a:spcPct val="0"/>
              </a:spcAft>
              <a:defRPr sz="3600" b="1">
                <a:solidFill>
                  <a:schemeClr val="bg1"/>
                </a:solidFill>
                <a:latin typeface="Arial" charset="0"/>
              </a:defRPr>
            </a:lvl6pPr>
            <a:lvl7pPr marL="914400" algn="ctr" rtl="0" eaLnBrk="1" fontAlgn="base" hangingPunct="1">
              <a:spcBef>
                <a:spcPct val="0"/>
              </a:spcBef>
              <a:spcAft>
                <a:spcPct val="0"/>
              </a:spcAft>
              <a:defRPr sz="3600" b="1">
                <a:solidFill>
                  <a:schemeClr val="bg1"/>
                </a:solidFill>
                <a:latin typeface="Arial" charset="0"/>
              </a:defRPr>
            </a:lvl7pPr>
            <a:lvl8pPr marL="1371600" algn="ctr" rtl="0" eaLnBrk="1" fontAlgn="base" hangingPunct="1">
              <a:spcBef>
                <a:spcPct val="0"/>
              </a:spcBef>
              <a:spcAft>
                <a:spcPct val="0"/>
              </a:spcAft>
              <a:defRPr sz="3600" b="1">
                <a:solidFill>
                  <a:schemeClr val="bg1"/>
                </a:solidFill>
                <a:latin typeface="Arial" charset="0"/>
              </a:defRPr>
            </a:lvl8pPr>
            <a:lvl9pPr marL="1828800" algn="ctr" rtl="0" eaLnBrk="1" fontAlgn="base" hangingPunct="1">
              <a:spcBef>
                <a:spcPct val="0"/>
              </a:spcBef>
              <a:spcAft>
                <a:spcPct val="0"/>
              </a:spcAft>
              <a:defRPr sz="3600" b="1">
                <a:solidFill>
                  <a:schemeClr val="bg1"/>
                </a:solidFill>
                <a:latin typeface="Arial" charset="0"/>
              </a:defRPr>
            </a:lvl9pPr>
          </a:lstStyle>
          <a:p>
            <a:pPr>
              <a:defRPr/>
            </a:pPr>
            <a:r>
              <a:rPr lang="en-US" sz="3200" dirty="0" err="1">
                <a:solidFill>
                  <a:srgbClr val="002060"/>
                </a:solidFill>
                <a:latin typeface="Times New Roman" panose="02020603050405020304" pitchFamily="18" charset="0"/>
                <a:cs typeface="Times New Roman" panose="02020603050405020304" pitchFamily="18" charset="0"/>
              </a:rPr>
              <a:t>Học</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máy</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trong</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phân</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tích</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kinh</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doanh</a:t>
            </a:r>
            <a:endParaRPr lang="en-US" sz="3200" kern="0" dirty="0">
              <a:solidFill>
                <a:srgbClr val="002060"/>
              </a:solidFill>
              <a:latin typeface="Times New Roman" panose="02020603050405020304" pitchFamily="18" charset="0"/>
              <a:cs typeface="Times New Roman" panose="02020603050405020304" pitchFamily="18" charset="0"/>
            </a:endParaRPr>
          </a:p>
          <a:p>
            <a:pPr>
              <a:defRPr/>
            </a:pPr>
            <a:r>
              <a:rPr lang="en-US" sz="3200" b="0" u="sng" kern="0" dirty="0" err="1">
                <a:solidFill>
                  <a:srgbClr val="002060"/>
                </a:solidFill>
                <a:latin typeface="Times New Roman" panose="02020603050405020304" pitchFamily="18" charset="0"/>
                <a:cs typeface="Times New Roman" panose="02020603050405020304" pitchFamily="18" charset="0"/>
              </a:rPr>
              <a:t>Bài</a:t>
            </a:r>
            <a:r>
              <a:rPr lang="en-US" sz="3200" b="0" u="sng" kern="0" dirty="0">
                <a:solidFill>
                  <a:srgbClr val="002060"/>
                </a:solidFill>
                <a:latin typeface="Times New Roman" panose="02020603050405020304" pitchFamily="18" charset="0"/>
                <a:cs typeface="Times New Roman" panose="02020603050405020304" pitchFamily="18" charset="0"/>
              </a:rPr>
              <a:t> </a:t>
            </a:r>
            <a:r>
              <a:rPr lang="en-US" sz="3200" b="0" u="sng" kern="0" dirty="0" err="1">
                <a:solidFill>
                  <a:srgbClr val="002060"/>
                </a:solidFill>
                <a:latin typeface="Times New Roman" panose="02020603050405020304" pitchFamily="18" charset="0"/>
                <a:cs typeface="Times New Roman" panose="02020603050405020304" pitchFamily="18" charset="0"/>
              </a:rPr>
              <a:t>Học</a:t>
            </a:r>
            <a:endParaRPr lang="en-US" sz="3200" b="0" u="sng" kern="0" dirty="0">
              <a:solidFill>
                <a:srgbClr val="002060"/>
              </a:solidFill>
              <a:latin typeface="Times New Roman" panose="02020603050405020304" pitchFamily="18" charset="0"/>
              <a:cs typeface="Times New Roman" panose="02020603050405020304" pitchFamily="18" charset="0"/>
            </a:endParaRPr>
          </a:p>
          <a:p>
            <a:pPr>
              <a:defRPr/>
            </a:pPr>
            <a:r>
              <a:rPr lang="en-US" sz="3200" b="0" kern="0" dirty="0" err="1">
                <a:solidFill>
                  <a:srgbClr val="002060"/>
                </a:solidFill>
                <a:latin typeface="Times New Roman" panose="02020603050405020304" pitchFamily="18" charset="0"/>
                <a:cs typeface="Times New Roman" panose="02020603050405020304" pitchFamily="18" charset="0"/>
              </a:rPr>
              <a:t>Dữ</a:t>
            </a:r>
            <a:r>
              <a:rPr lang="en-US" sz="3200" b="0" kern="0" dirty="0">
                <a:solidFill>
                  <a:srgbClr val="002060"/>
                </a:solidFill>
                <a:latin typeface="Times New Roman" panose="02020603050405020304" pitchFamily="18" charset="0"/>
                <a:cs typeface="Times New Roman" panose="02020603050405020304" pitchFamily="18" charset="0"/>
              </a:rPr>
              <a:t> </a:t>
            </a:r>
            <a:r>
              <a:rPr lang="en-US" sz="3200" b="0" kern="0" dirty="0" err="1">
                <a:solidFill>
                  <a:srgbClr val="002060"/>
                </a:solidFill>
                <a:latin typeface="Times New Roman" panose="02020603050405020304" pitchFamily="18" charset="0"/>
                <a:cs typeface="Times New Roman" panose="02020603050405020304" pitchFamily="18" charset="0"/>
              </a:rPr>
              <a:t>liệu</a:t>
            </a:r>
            <a:endParaRPr lang="en-US" sz="3200" kern="0" dirty="0">
              <a:solidFill>
                <a:srgbClr val="002060"/>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2F97E3A-A23C-B018-8E45-86B8BF858946}"/>
              </a:ext>
            </a:extLst>
          </p:cNvPr>
          <p:cNvSpPr txBox="1"/>
          <p:nvPr/>
        </p:nvSpPr>
        <p:spPr>
          <a:xfrm>
            <a:off x="4863465" y="3442395"/>
            <a:ext cx="3781805" cy="1446550"/>
          </a:xfrm>
          <a:prstGeom prst="rect">
            <a:avLst/>
          </a:prstGeom>
          <a:noFill/>
        </p:spPr>
        <p:txBody>
          <a:bodyPr wrap="none" rtlCol="0">
            <a:spAutoFit/>
          </a:bodyPr>
          <a:lstStyle/>
          <a:p>
            <a:pPr algn="ctr"/>
            <a:r>
              <a:rPr lang="en-US" sz="2200" u="sng">
                <a:latin typeface="Times New Roman" panose="02020603050405020304" pitchFamily="18" charset="0"/>
                <a:cs typeface="Times New Roman" panose="02020603050405020304" pitchFamily="18" charset="0"/>
              </a:rPr>
              <a:t>Giảng viên:</a:t>
            </a:r>
          </a:p>
          <a:p>
            <a:pPr algn="ctr"/>
            <a:r>
              <a:rPr lang="en-US" sz="2200" b="1">
                <a:solidFill>
                  <a:srgbClr val="002060"/>
                </a:solidFill>
                <a:latin typeface="Times New Roman" panose="02020603050405020304" pitchFamily="18" charset="0"/>
                <a:cs typeface="Times New Roman" panose="02020603050405020304" pitchFamily="18" charset="0"/>
              </a:rPr>
              <a:t>TS. Trần Duy Thanh</a:t>
            </a:r>
          </a:p>
          <a:p>
            <a:r>
              <a:rPr lang="en-US" sz="2200">
                <a:latin typeface="Times New Roman" panose="02020603050405020304" pitchFamily="18" charset="0"/>
                <a:cs typeface="Times New Roman" panose="02020603050405020304" pitchFamily="18" charset="0"/>
              </a:rPr>
              <a:t>Email: </a:t>
            </a:r>
            <a:r>
              <a:rPr lang="en-US" sz="2200">
                <a:latin typeface="Times New Roman" panose="02020603050405020304" pitchFamily="18" charset="0"/>
                <a:cs typeface="Times New Roman" panose="02020603050405020304" pitchFamily="18" charset="0"/>
                <a:hlinkClick r:id="rId3"/>
              </a:rPr>
              <a:t>thanhtd@uel.edu.vn</a:t>
            </a:r>
            <a:endParaRPr lang="en-US" sz="2200">
              <a:latin typeface="Times New Roman" panose="02020603050405020304" pitchFamily="18" charset="0"/>
              <a:cs typeface="Times New Roman" panose="02020603050405020304" pitchFamily="18" charset="0"/>
            </a:endParaRPr>
          </a:p>
          <a:p>
            <a:r>
              <a:rPr lang="en-US" sz="2200">
                <a:latin typeface="Times New Roman" panose="02020603050405020304" pitchFamily="18" charset="0"/>
                <a:cs typeface="Times New Roman" panose="02020603050405020304" pitchFamily="18" charset="0"/>
              </a:rPr>
              <a:t>Blog: </a:t>
            </a:r>
            <a:r>
              <a:rPr lang="en-US" sz="2200">
                <a:latin typeface="Times New Roman" panose="02020603050405020304" pitchFamily="18" charset="0"/>
                <a:cs typeface="Times New Roman" panose="02020603050405020304" pitchFamily="18" charset="0"/>
                <a:hlinkClick r:id="rId4"/>
              </a:rPr>
              <a:t>https://tranduythanh.com</a:t>
            </a:r>
            <a:r>
              <a:rPr lang="en-US" sz="2200">
                <a:latin typeface="Times New Roman" panose="02020603050405020304" pitchFamily="18" charset="0"/>
                <a:cs typeface="Times New Roman" panose="02020603050405020304" pitchFamily="18" charset="0"/>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2.2. Tầm quan trọng của dữ liệu</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vi-VN" sz="2800" dirty="0">
                <a:latin typeface="Cambria" panose="02040503050406030204" pitchFamily="18" charset="0"/>
              </a:rPr>
              <a:t>Dữ liệu giúp doanh nghiệp nắm bắt và nâng cao hiệu suất</a:t>
            </a:r>
            <a:endParaRPr lang="en-US" sz="2800" dirty="0">
              <a:latin typeface="Cambria" panose="02040503050406030204" pitchFamily="18" charset="0"/>
            </a:endParaRPr>
          </a:p>
        </p:txBody>
      </p:sp>
      <p:sp>
        <p:nvSpPr>
          <p:cNvPr id="8" name="Rectangle 7"/>
          <p:cNvSpPr/>
          <p:nvPr/>
        </p:nvSpPr>
        <p:spPr>
          <a:xfrm>
            <a:off x="789175" y="1436304"/>
            <a:ext cx="10813468" cy="1200329"/>
          </a:xfrm>
          <a:prstGeom prst="rect">
            <a:avLst/>
          </a:prstGeom>
        </p:spPr>
        <p:txBody>
          <a:bodyPr wrap="square">
            <a:spAutoFit/>
          </a:bodyPr>
          <a:lstStyle/>
          <a:p>
            <a:pPr algn="just"/>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phòng</a:t>
            </a:r>
            <a:r>
              <a:rPr lang="en-US" sz="2400" dirty="0">
                <a:latin typeface="Times New Roman" panose="02020603050405020304" pitchFamily="18" charset="0"/>
                <a:cs typeface="Times New Roman" panose="02020603050405020304" pitchFamily="18" charset="0"/>
              </a:rPr>
              <a:t> ban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hoạt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động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thế</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Đây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hẳn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câu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hỏi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đạo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Việc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thập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thấy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toàn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bộ</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hoạt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động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suất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thế</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nào</a:t>
            </a:r>
            <a:r>
              <a:rPr lang="en-US" sz="2400" dirty="0">
                <a:latin typeface="Times New Roman" panose="02020603050405020304" pitchFamily="18" charset="0"/>
                <a:cs typeface="Times New Roman" panose="02020603050405020304" pitchFamily="18" charset="0"/>
              </a:rPr>
              <a:t>.</a:t>
            </a:r>
          </a:p>
        </p:txBody>
      </p:sp>
      <p:pic>
        <p:nvPicPr>
          <p:cNvPr id="12" name="Picture 11"/>
          <p:cNvPicPr>
            <a:picLocks noChangeAspect="1"/>
          </p:cNvPicPr>
          <p:nvPr/>
        </p:nvPicPr>
        <p:blipFill>
          <a:blip r:embed="rId3"/>
          <a:stretch>
            <a:fillRect/>
          </a:stretch>
        </p:blipFill>
        <p:spPr>
          <a:xfrm>
            <a:off x="3788556" y="2727969"/>
            <a:ext cx="5008487" cy="3276637"/>
          </a:xfrm>
          <a:prstGeom prst="rect">
            <a:avLst/>
          </a:prstGeom>
        </p:spPr>
      </p:pic>
      <p:sp>
        <p:nvSpPr>
          <p:cNvPr id="13" name="TextBox 12"/>
          <p:cNvSpPr txBox="1"/>
          <p:nvPr/>
        </p:nvSpPr>
        <p:spPr>
          <a:xfrm>
            <a:off x="5745600" y="6095942"/>
            <a:ext cx="1487908" cy="307777"/>
          </a:xfrm>
          <a:prstGeom prst="rect">
            <a:avLst/>
          </a:prstGeom>
          <a:noFill/>
        </p:spPr>
        <p:txBody>
          <a:bodyPr wrap="none" rtlCol="0">
            <a:spAutoFit/>
          </a:bodyPr>
          <a:lstStyle/>
          <a:p>
            <a:r>
              <a:rPr lang="en-US" dirty="0"/>
              <a:t>Source: medium</a:t>
            </a:r>
          </a:p>
        </p:txBody>
      </p:sp>
    </p:spTree>
    <p:extLst>
      <p:ext uri="{BB962C8B-B14F-4D97-AF65-F5344CB8AC3E}">
        <p14:creationId xmlns:p14="http://schemas.microsoft.com/office/powerpoint/2010/main" val="1682059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2.2. Tầm quan trọng của dữ liệu</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vi-VN" sz="2800" dirty="0">
                <a:latin typeface="Cambria" panose="02040503050406030204" pitchFamily="18" charset="0"/>
              </a:rPr>
              <a:t>Dữ liệu giúp doanh nghiệp hiểu sâu người tiêu dùng</a:t>
            </a:r>
            <a:endParaRPr lang="en-US" sz="2800" dirty="0">
              <a:latin typeface="Cambria" panose="02040503050406030204" pitchFamily="18" charset="0"/>
            </a:endParaRPr>
          </a:p>
        </p:txBody>
      </p:sp>
      <p:sp>
        <p:nvSpPr>
          <p:cNvPr id="8" name="Rectangle 7"/>
          <p:cNvSpPr/>
          <p:nvPr/>
        </p:nvSpPr>
        <p:spPr>
          <a:xfrm>
            <a:off x="728132" y="1511947"/>
            <a:ext cx="10971868" cy="1200329"/>
          </a:xfrm>
          <a:prstGeom prst="rect">
            <a:avLst/>
          </a:prstGeom>
        </p:spPr>
        <p:txBody>
          <a:bodyPr wrap="square">
            <a:spAutoFit/>
          </a:bodyPr>
          <a:lstStyle/>
          <a:p>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ai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Người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tiêu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dùng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phẩm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hay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sẽ</a:t>
            </a:r>
            <a:r>
              <a:rPr lang="en-US" sz="2400" dirty="0">
                <a:latin typeface="Times New Roman" panose="02020603050405020304" pitchFamily="18" charset="0"/>
                <a:cs typeface="Times New Roman" panose="02020603050405020304" pitchFamily="18" charset="0"/>
              </a:rPr>
              <a:t> chi </a:t>
            </a:r>
            <a:r>
              <a:rPr lang="en-US" sz="2400" dirty="0" err="1">
                <a:latin typeface="Times New Roman" panose="02020603050405020304" pitchFamily="18" charset="0"/>
                <a:cs typeface="Times New Roman" panose="02020603050405020304" pitchFamily="18" charset="0"/>
              </a:rPr>
              <a:t>bao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nhiêu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tiền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phẩm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đó</a:t>
            </a:r>
            <a:r>
              <a:rPr lang="en-US" sz="2400" dirty="0">
                <a:latin typeface="Times New Roman" panose="02020603050405020304" pitchFamily="18" charset="0"/>
                <a:cs typeface="Times New Roman" panose="02020603050405020304" pitchFamily="18" charset="0"/>
              </a:rPr>
              <a:t>?,…</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chính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chìa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khóa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trường</a:t>
            </a:r>
            <a:r>
              <a:rPr lang="en-US" sz="2400" dirty="0">
                <a:latin typeface="Times New Roman" panose="02020603050405020304" pitchFamily="18" charset="0"/>
                <a:cs typeface="Times New Roman" panose="02020603050405020304" pitchFamily="18" charset="0"/>
              </a:rPr>
              <a:t>.</a:t>
            </a:r>
          </a:p>
        </p:txBody>
      </p:sp>
      <p:pic>
        <p:nvPicPr>
          <p:cNvPr id="3074" name="Picture 2" descr="7 Ways to Consistently Deliver Great Customer Service | OpenSense Lab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2715" y="2712276"/>
            <a:ext cx="5088302" cy="37476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5046305" y="6406178"/>
            <a:ext cx="2492990" cy="307777"/>
          </a:xfrm>
          <a:prstGeom prst="rect">
            <a:avLst/>
          </a:prstGeom>
        </p:spPr>
        <p:txBody>
          <a:bodyPr wrap="none">
            <a:spAutoFit/>
          </a:bodyPr>
          <a:lstStyle/>
          <a:p>
            <a:r>
              <a:rPr lang="en-US" dirty="0"/>
              <a:t>Source: opensenselabs.com</a:t>
            </a:r>
          </a:p>
        </p:txBody>
      </p:sp>
    </p:spTree>
    <p:extLst>
      <p:ext uri="{BB962C8B-B14F-4D97-AF65-F5344CB8AC3E}">
        <p14:creationId xmlns:p14="http://schemas.microsoft.com/office/powerpoint/2010/main" val="1599426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2.2. Tầm quan trọng của dữ liệu</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vi-VN" sz="2800" dirty="0">
                <a:latin typeface="Cambria" panose="02040503050406030204" pitchFamily="18" charset="0"/>
              </a:rPr>
              <a:t>Dữ liệu giúp cải thiện quy trình</a:t>
            </a:r>
            <a:endParaRPr lang="en-US" sz="2800" dirty="0">
              <a:latin typeface="Cambria" panose="02040503050406030204" pitchFamily="18" charset="0"/>
            </a:endParaRPr>
          </a:p>
        </p:txBody>
      </p:sp>
      <p:sp>
        <p:nvSpPr>
          <p:cNvPr id="8" name="Rectangle 7"/>
          <p:cNvSpPr/>
          <p:nvPr/>
        </p:nvSpPr>
        <p:spPr>
          <a:xfrm>
            <a:off x="816000" y="1426103"/>
            <a:ext cx="11094910" cy="1938992"/>
          </a:xfrm>
          <a:prstGeom prst="rect">
            <a:avLst/>
          </a:prstGeom>
        </p:spPr>
        <p:txBody>
          <a:bodyPr wrap="square">
            <a:spAutoFit/>
          </a:bodyPr>
          <a:lstStyle/>
          <a:p>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cồng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kềnh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rườm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khiến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chi </a:t>
            </a:r>
            <a:r>
              <a:rPr lang="en-US" sz="2400" dirty="0" err="1">
                <a:latin typeface="Times New Roman" panose="02020603050405020304" pitchFamily="18" charset="0"/>
                <a:cs typeface="Times New Roman" panose="02020603050405020304" pitchFamily="18" charset="0"/>
              </a:rPr>
              <a:t>phí</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chia </a:t>
            </a:r>
            <a:r>
              <a:rPr lang="en-US" sz="2400" dirty="0" err="1">
                <a:latin typeface="Times New Roman" panose="02020603050405020304" pitchFamily="18" charset="0"/>
                <a:cs typeface="Times New Roman" panose="02020603050405020304" pitchFamily="18" charset="0"/>
              </a:rPr>
              <a:t>sẻ</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mọi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phòng</a:t>
            </a:r>
            <a:r>
              <a:rPr lang="en-US" sz="2400" dirty="0">
                <a:latin typeface="Times New Roman" panose="02020603050405020304" pitchFamily="18" charset="0"/>
                <a:cs typeface="Times New Roman" panose="02020603050405020304" pitchFamily="18" charset="0"/>
              </a:rPr>
              <a:t> ban </a:t>
            </a:r>
            <a:r>
              <a:rPr lang="en-US" sz="2400" dirty="0" err="1">
                <a:latin typeface="Times New Roman" panose="02020603050405020304" pitchFamily="18" charset="0"/>
                <a:cs typeface="Times New Roman" panose="02020603050405020304" pitchFamily="18" charset="0"/>
              </a:rPr>
              <a:t>giúp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nắm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rõ</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cầu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tìm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thông</a:t>
            </a:r>
            <a:r>
              <a:rPr lang="en-US" sz="2400" dirty="0">
                <a:latin typeface="Times New Roman" panose="02020603050405020304" pitchFamily="18" charset="0"/>
                <a:cs typeface="Times New Roman" panose="02020603050405020304" pitchFamily="18" charset="0"/>
              </a:rPr>
              <a:t> tin </a:t>
            </a:r>
            <a:r>
              <a:rPr lang="en-US" sz="2400" dirty="0" err="1">
                <a:latin typeface="Times New Roman" panose="02020603050405020304" pitchFamily="18" charset="0"/>
                <a:cs typeface="Times New Roman" panose="02020603050405020304" pitchFamily="18" charset="0"/>
              </a:rPr>
              <a:t>đã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thay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tập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chung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vấn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hơn</a:t>
            </a:r>
            <a:r>
              <a:rPr lang="en-US" sz="2400" dirty="0">
                <a:latin typeface="Times New Roman" panose="02020603050405020304" pitchFamily="18" charset="0"/>
                <a:cs typeface="Times New Roman" panose="02020603050405020304" pitchFamily="18" charset="0"/>
              </a:rPr>
              <a:t>. </a:t>
            </a:r>
          </a:p>
        </p:txBody>
      </p:sp>
      <p:pic>
        <p:nvPicPr>
          <p:cNvPr id="10" name="Picture 9"/>
          <p:cNvPicPr>
            <a:picLocks noChangeAspect="1"/>
          </p:cNvPicPr>
          <p:nvPr/>
        </p:nvPicPr>
        <p:blipFill>
          <a:blip r:embed="rId3"/>
          <a:stretch>
            <a:fillRect/>
          </a:stretch>
        </p:blipFill>
        <p:spPr>
          <a:xfrm>
            <a:off x="3808799" y="3400868"/>
            <a:ext cx="6805947" cy="2721288"/>
          </a:xfrm>
          <a:prstGeom prst="rect">
            <a:avLst/>
          </a:prstGeom>
        </p:spPr>
      </p:pic>
      <p:sp>
        <p:nvSpPr>
          <p:cNvPr id="12" name="Rectangle 11"/>
          <p:cNvSpPr/>
          <p:nvPr/>
        </p:nvSpPr>
        <p:spPr>
          <a:xfrm>
            <a:off x="6292800" y="6209957"/>
            <a:ext cx="2372765" cy="307777"/>
          </a:xfrm>
          <a:prstGeom prst="rect">
            <a:avLst/>
          </a:prstGeom>
        </p:spPr>
        <p:txBody>
          <a:bodyPr wrap="none">
            <a:spAutoFit/>
          </a:bodyPr>
          <a:lstStyle/>
          <a:p>
            <a:r>
              <a:rPr lang="en-US" dirty="0"/>
              <a:t>Source: ntaskmanager.com</a:t>
            </a:r>
          </a:p>
        </p:txBody>
      </p:sp>
    </p:spTree>
    <p:extLst>
      <p:ext uri="{BB962C8B-B14F-4D97-AF65-F5344CB8AC3E}">
        <p14:creationId xmlns:p14="http://schemas.microsoft.com/office/powerpoint/2010/main" val="3502924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2.2. Tầm quan trọng của dữ liệu</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vi-VN" sz="2800" dirty="0">
                <a:latin typeface="Cambria" panose="02040503050406030204" pitchFamily="18" charset="0"/>
              </a:rPr>
              <a:t>Phát hiện cơ hội, thách thức trong tương lai</a:t>
            </a:r>
          </a:p>
        </p:txBody>
      </p:sp>
      <p:sp>
        <p:nvSpPr>
          <p:cNvPr id="8" name="Rectangle 7"/>
          <p:cNvSpPr/>
          <p:nvPr/>
        </p:nvSpPr>
        <p:spPr>
          <a:xfrm>
            <a:off x="636398" y="1562581"/>
            <a:ext cx="11119024" cy="4154984"/>
          </a:xfrm>
          <a:prstGeom prst="rect">
            <a:avLst/>
          </a:prstGeom>
        </p:spPr>
        <p:txBody>
          <a:bodyPr wrap="square">
            <a:spAutoFit/>
          </a:bodyPr>
          <a:lstStyle/>
          <a:p>
            <a:pPr marL="342900" indent="-342900" algn="just">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nguồn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nguyên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vô</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cùng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nghệ</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số</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hiện</a:t>
            </a:r>
            <a:r>
              <a:rPr lang="en-US" sz="2400" dirty="0">
                <a:latin typeface="Times New Roman" panose="02020603050405020304" pitchFamily="18" charset="0"/>
                <a:cs typeface="Times New Roman" panose="02020603050405020304" pitchFamily="18" charset="0"/>
              </a:rPr>
              <a:t> nay. </a:t>
            </a:r>
            <a:r>
              <a:rPr lang="en-US" sz="2400" dirty="0" err="1">
                <a:latin typeface="Times New Roman" panose="02020603050405020304" pitchFamily="18" charset="0"/>
                <a:cs typeface="Times New Roman" panose="02020603050405020304" pitchFamily="18" charset="0"/>
              </a:rPr>
              <a:t>Nó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giúp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chúng</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hiểu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rõ</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về</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thế</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giới</a:t>
            </a:r>
            <a:r>
              <a:rPr lang="en-US" sz="2400" dirty="0">
                <a:latin typeface="Times New Roman" panose="02020603050405020304" pitchFamily="18" charset="0"/>
                <a:cs typeface="Times New Roman" panose="02020603050405020304" pitchFamily="18" charset="0"/>
              </a:rPr>
              <a:t>, con </a:t>
            </a:r>
            <a:r>
              <a:rPr lang="en-US" sz="2400" dirty="0" err="1">
                <a:latin typeface="Times New Roman" panose="02020603050405020304" pitchFamily="18" charset="0"/>
                <a:cs typeface="Times New Roman" panose="02020603050405020304" pitchFamily="18" charset="0"/>
              </a:rPr>
              <a:t>người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chính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giúp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chúng</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tìm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giải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tạo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bền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vấn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đề</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khăn</a:t>
            </a:r>
            <a:r>
              <a:rPr lang="en-US" sz="2400" dirty="0">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Tuy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chúng</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sao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thập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lưu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xử</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trực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hóa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chóng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chính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an </a:t>
            </a:r>
            <a:r>
              <a:rPr lang="en-US" sz="2400" dirty="0" err="1">
                <a:latin typeface="Times New Roman" panose="02020603050405020304" pitchFamily="18" charset="0"/>
                <a:cs typeface="Times New Roman" panose="02020603050405020304" pitchFamily="18" charset="0"/>
              </a:rPr>
              <a:t>toàn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sao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bảo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vệ</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quyền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riêng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tư</a:t>
            </a:r>
            <a:r>
              <a:rPr lang="en-US" sz="2400" dirty="0">
                <a:latin typeface="Times New Roman" panose="02020603050405020304" pitchFamily="18" charset="0"/>
                <a:cs typeface="Times New Roman" panose="02020603050405020304" pitchFamily="18" charset="0"/>
              </a:rPr>
              <a:t>, an </a:t>
            </a:r>
            <a:r>
              <a:rPr lang="en-US" sz="2400" dirty="0" err="1">
                <a:latin typeface="Times New Roman" panose="02020603050405020304" pitchFamily="18" charset="0"/>
                <a:cs typeface="Times New Roman" panose="02020603050405020304" pitchFamily="18" charset="0"/>
              </a:rPr>
              <a:t>ninh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đạo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người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dùng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người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sở</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hữu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nữa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sao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dụng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gây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hậu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tiêu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cực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hội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môi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trường</a:t>
            </a:r>
            <a:r>
              <a:rPr lang="en-US" sz="2400" dirty="0">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2264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2.2. Tầm quan trọng của dữ liệu</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là</a:t>
            </a:r>
            <a:r>
              <a:rPr lang="en-US" sz="2800" dirty="0">
                <a:latin typeface="Cambria" panose="02040503050406030204" pitchFamily="18" charset="0"/>
              </a:rPr>
              <a:t> n</a:t>
            </a:r>
            <a:r>
              <a:rPr lang="vi-VN" sz="2800" dirty="0">
                <a:latin typeface="Cambria" panose="02040503050406030204" pitchFamily="18" charset="0"/>
              </a:rPr>
              <a:t>guồn tin cốt lõi để thực hiện các nghiên cứu</a:t>
            </a:r>
          </a:p>
        </p:txBody>
      </p:sp>
      <p:sp>
        <p:nvSpPr>
          <p:cNvPr id="8" name="Rectangle 7"/>
          <p:cNvSpPr/>
          <p:nvPr/>
        </p:nvSpPr>
        <p:spPr>
          <a:xfrm>
            <a:off x="1003200" y="1569547"/>
            <a:ext cx="10264800" cy="1569660"/>
          </a:xfrm>
          <a:prstGeom prst="rect">
            <a:avLst/>
          </a:prstGeom>
        </p:spPr>
        <p:txBody>
          <a:bodyPr wrap="square">
            <a:spAutoFit/>
          </a:bodyPr>
          <a:lstStyle/>
          <a:p>
            <a:pPr algn="just"/>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nguồn</a:t>
            </a:r>
            <a:r>
              <a:rPr lang="en-US" sz="2400" dirty="0">
                <a:latin typeface="Times New Roman" panose="02020603050405020304" pitchFamily="18" charset="0"/>
                <a:cs typeface="Times New Roman" panose="02020603050405020304" pitchFamily="18" charset="0"/>
              </a:rPr>
              <a:t> tin </a:t>
            </a:r>
            <a:r>
              <a:rPr lang="en-US" sz="2400" dirty="0" err="1">
                <a:latin typeface="Times New Roman" panose="02020603050405020304" pitchFamily="18" charset="0"/>
                <a:cs typeface="Times New Roman" panose="02020603050405020304" pitchFamily="18" charset="0"/>
              </a:rPr>
              <a:t>cốt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lõi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thực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cứu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chúng</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kiểm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thuyết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triển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mô</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hoặc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rút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luận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cung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cấp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chúng</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bằng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thiết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hỗ</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quyết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định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động</a:t>
            </a:r>
            <a:r>
              <a:rPr lang="en-US" sz="2400" dirty="0">
                <a:latin typeface="Times New Roman" panose="02020603050405020304" pitchFamily="18" charset="0"/>
                <a:cs typeface="Times New Roman" panose="02020603050405020304" pitchFamily="18" charset="0"/>
              </a:rPr>
              <a:t>.</a:t>
            </a:r>
          </a:p>
        </p:txBody>
      </p:sp>
      <p:pic>
        <p:nvPicPr>
          <p:cNvPr id="6146" name="Picture 2" descr="The Importance of Design Plans for Data Science | D-La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47199" y="2854675"/>
            <a:ext cx="5256001" cy="326748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6135600" y="6223616"/>
            <a:ext cx="1875835" cy="307777"/>
          </a:xfrm>
          <a:prstGeom prst="rect">
            <a:avLst/>
          </a:prstGeom>
        </p:spPr>
        <p:txBody>
          <a:bodyPr wrap="none">
            <a:spAutoFit/>
          </a:bodyPr>
          <a:lstStyle/>
          <a:p>
            <a:r>
              <a:rPr lang="en-US" dirty="0"/>
              <a:t>Source: berkeley.edu</a:t>
            </a:r>
          </a:p>
        </p:txBody>
      </p:sp>
    </p:spTree>
    <p:extLst>
      <p:ext uri="{BB962C8B-B14F-4D97-AF65-F5344CB8AC3E}">
        <p14:creationId xmlns:p14="http://schemas.microsoft.com/office/powerpoint/2010/main" val="1337919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2.2. Tầm quan trọng của dữ liệu</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đ</a:t>
            </a:r>
            <a:r>
              <a:rPr lang="vi-VN" sz="2800" dirty="0">
                <a:latin typeface="Cambria" panose="02040503050406030204" pitchFamily="18" charset="0"/>
              </a:rPr>
              <a:t>em lại doanh thu cho doanh nghiệp</a:t>
            </a:r>
          </a:p>
        </p:txBody>
      </p:sp>
      <p:sp>
        <p:nvSpPr>
          <p:cNvPr id="8" name="Rectangle 7"/>
          <p:cNvSpPr/>
          <p:nvPr/>
        </p:nvSpPr>
        <p:spPr>
          <a:xfrm>
            <a:off x="787200" y="1483703"/>
            <a:ext cx="10948800" cy="1938992"/>
          </a:xfrm>
          <a:prstGeom prst="rect">
            <a:avLst/>
          </a:prstGeom>
        </p:spPr>
        <p:txBody>
          <a:bodyPr wrap="square">
            <a:spAutoFit/>
          </a:bodyPr>
          <a:lstStyle/>
          <a:p>
            <a:pPr algn="just"/>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đem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bằng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giúp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rõ</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về</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trường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thủ</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phẩm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giúp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tìm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hội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cải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lượng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phẩm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xây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hệ</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bền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ưu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hoá</a:t>
            </a:r>
            <a:r>
              <a:rPr lang="en-US" sz="2400" dirty="0">
                <a:latin typeface="Times New Roman" panose="02020603050405020304" pitchFamily="18" charset="0"/>
                <a:cs typeface="Times New Roman" panose="02020603050405020304" pitchFamily="18" charset="0"/>
              </a:rPr>
              <a:t> chi </a:t>
            </a:r>
            <a:r>
              <a:rPr lang="en-US" sz="2400" dirty="0" err="1">
                <a:latin typeface="Times New Roman" panose="02020603050405020304" pitchFamily="18" charset="0"/>
                <a:cs typeface="Times New Roman" panose="02020603050405020304" pitchFamily="18" charset="0"/>
              </a:rPr>
              <a:t>phí</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lợi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nhuận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nguồn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nguyên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dụng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triển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vượt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bậc</a:t>
            </a:r>
            <a:r>
              <a:rPr lang="en-US" sz="2400" dirty="0">
                <a:latin typeface="Times New Roman" panose="02020603050405020304" pitchFamily="18" charset="0"/>
                <a:cs typeface="Times New Roman" panose="02020603050405020304" pitchFamily="18" charset="0"/>
              </a:rPr>
              <a:t>.</a:t>
            </a:r>
          </a:p>
        </p:txBody>
      </p:sp>
      <p:pic>
        <p:nvPicPr>
          <p:cNvPr id="7170" name="Picture 2" descr="Market analysis - Free business and finance ic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5975" y="3370392"/>
            <a:ext cx="2692007" cy="26920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19104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2.2. Tầm quan trọng của dữ liệu</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vi-VN" sz="2800" dirty="0">
                <a:latin typeface="Cambria" panose="02040503050406030204" pitchFamily="18" charset="0"/>
              </a:rPr>
              <a:t>Dữ liệu giúp giải quyết </a:t>
            </a:r>
            <a:r>
              <a:rPr lang="en-US" sz="2800" dirty="0" err="1">
                <a:latin typeface="Cambria" panose="02040503050406030204" pitchFamily="18" charset="0"/>
              </a:rPr>
              <a:t>nhiều</a:t>
            </a:r>
            <a:r>
              <a:rPr lang="en-US" sz="2800" dirty="0">
                <a:latin typeface="Cambria" panose="02040503050406030204" pitchFamily="18" charset="0"/>
              </a:rPr>
              <a:t> </a:t>
            </a:r>
            <a:r>
              <a:rPr lang="vi-VN" sz="2800" dirty="0">
                <a:latin typeface="Cambria" panose="02040503050406030204" pitchFamily="18" charset="0"/>
              </a:rPr>
              <a:t>vấn đề</a:t>
            </a:r>
            <a:r>
              <a:rPr lang="en-US" sz="2800" dirty="0">
                <a:latin typeface="Cambria" panose="02040503050406030204" pitchFamily="18" charset="0"/>
              </a:rPr>
              <a:t> </a:t>
            </a:r>
            <a:r>
              <a:rPr lang="en-US" sz="2800" dirty="0" err="1">
                <a:latin typeface="Cambria" panose="02040503050406030204" pitchFamily="18" charset="0"/>
              </a:rPr>
              <a:t>gặp</a:t>
            </a:r>
            <a:r>
              <a:rPr lang="en-US" sz="2800" dirty="0">
                <a:latin typeface="Cambria" panose="02040503050406030204" pitchFamily="18" charset="0"/>
              </a:rPr>
              <a:t> </a:t>
            </a:r>
            <a:r>
              <a:rPr lang="en-US" sz="2800" dirty="0" err="1">
                <a:latin typeface="Cambria" panose="02040503050406030204" pitchFamily="18" charset="0"/>
              </a:rPr>
              <a:t>phải</a:t>
            </a:r>
            <a:endParaRPr lang="vi-VN" sz="2800" dirty="0">
              <a:latin typeface="Cambria" panose="02040503050406030204" pitchFamily="18" charset="0"/>
            </a:endParaRPr>
          </a:p>
        </p:txBody>
      </p:sp>
      <p:sp>
        <p:nvSpPr>
          <p:cNvPr id="8" name="Rectangle 7"/>
          <p:cNvSpPr/>
          <p:nvPr/>
        </p:nvSpPr>
        <p:spPr>
          <a:xfrm>
            <a:off x="801600" y="1497825"/>
            <a:ext cx="10804800" cy="4154984"/>
          </a:xfrm>
          <a:prstGeom prst="rect">
            <a:avLst/>
          </a:prstGeom>
        </p:spPr>
        <p:txBody>
          <a:bodyPr wrap="square">
            <a:spAutoFit/>
          </a:bodyPr>
          <a:lstStyle/>
          <a:p>
            <a:pPr marL="342900" indent="-342900" algn="just">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Mọi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chiến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dịch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marketing,…</a:t>
            </a:r>
            <a:r>
              <a:rPr lang="en-US" sz="2400" dirty="0" err="1">
                <a:latin typeface="Times New Roman" panose="02020603050405020304" pitchFamily="18" charset="0"/>
                <a:cs typeface="Times New Roman" panose="02020603050405020304" pitchFamily="18" charset="0"/>
              </a:rPr>
              <a:t>kết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thúc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đánh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chiến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dịch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Việc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theo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dõi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xem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xét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từ</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giúp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sự</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cố</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về</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suất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hoạt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động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Từ</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định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vấn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đề</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trở</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mình</a:t>
            </a:r>
            <a:r>
              <a:rPr lang="en-US" sz="2400" dirty="0">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vi-VN" sz="2400" dirty="0">
                <a:latin typeface="Times New Roman" panose="02020603050405020304" pitchFamily="18" charset="0"/>
                <a:cs typeface="Times New Roman" panose="02020603050405020304" pitchFamily="18" charset="0"/>
              </a:rPr>
              <a:t>Dữ liệu giúp giải quyết các vấn đề bằng cách cung cấp cho chúng ta những thông tin chuyên sâu về nguyên nhân, tình trạng, và giải pháp của các vấn đề. Dữ liệu cũng giúp chúng ta dự đoán và phòng ngừa các vấn đề tiềm ẩn, cũng như đánh giá hiệu quả của các biện pháp giải quyết. Dữ liệu là một công cụ mạnh mẽ để hỗ trợ quyết định và hành động.</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1671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b="1" dirty="0" err="1">
                  <a:latin typeface="Cambria" panose="02040503050406030204" pitchFamily="18" charset="0"/>
                </a:rPr>
                <a:t>Thảo</a:t>
              </a:r>
              <a:r>
                <a:rPr lang="en-US" sz="2800" b="1" dirty="0">
                  <a:latin typeface="Cambria" panose="02040503050406030204" pitchFamily="18" charset="0"/>
                </a:rPr>
                <a:t> </a:t>
              </a:r>
              <a:r>
                <a:rPr lang="en-US" sz="2800" b="1" dirty="0" err="1">
                  <a:latin typeface="Cambria" panose="02040503050406030204" pitchFamily="18" charset="0"/>
                </a:rPr>
                <a:t>luận</a:t>
              </a:r>
              <a:endParaRPr lang="vi-VN" sz="2800" b="1"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Hãy</a:t>
            </a:r>
            <a:r>
              <a:rPr lang="en-US" sz="2800" dirty="0">
                <a:latin typeface="Cambria" panose="02040503050406030204" pitchFamily="18" charset="0"/>
              </a:rPr>
              <a:t> </a:t>
            </a:r>
            <a:r>
              <a:rPr lang="en-US" sz="2800" dirty="0" err="1">
                <a:latin typeface="Cambria" panose="02040503050406030204" pitchFamily="18" charset="0"/>
              </a:rPr>
              <a:t>đưa</a:t>
            </a:r>
            <a:r>
              <a:rPr lang="en-US" sz="2800" dirty="0">
                <a:latin typeface="Cambria" panose="02040503050406030204" pitchFamily="18" charset="0"/>
              </a:rPr>
              <a:t> </a:t>
            </a:r>
            <a:r>
              <a:rPr lang="en-US" sz="2800" dirty="0" err="1">
                <a:latin typeface="Cambria" panose="02040503050406030204" pitchFamily="18" charset="0"/>
              </a:rPr>
              <a:t>ra</a:t>
            </a:r>
            <a:r>
              <a:rPr lang="en-US" sz="2800" dirty="0">
                <a:latin typeface="Cambria" panose="02040503050406030204" pitchFamily="18" charset="0"/>
              </a:rPr>
              <a:t> </a:t>
            </a:r>
            <a:r>
              <a:rPr lang="en-US" sz="2800" dirty="0" err="1">
                <a:latin typeface="Cambria" panose="02040503050406030204" pitchFamily="18" charset="0"/>
              </a:rPr>
              <a:t>các</a:t>
            </a:r>
            <a:r>
              <a:rPr lang="en-US" sz="2800" dirty="0">
                <a:latin typeface="Cambria" panose="02040503050406030204" pitchFamily="18" charset="0"/>
              </a:rPr>
              <a:t> </a:t>
            </a:r>
            <a:r>
              <a:rPr lang="en-US" sz="2800" dirty="0" err="1">
                <a:latin typeface="Cambria" panose="02040503050406030204" pitchFamily="18" charset="0"/>
              </a:rPr>
              <a:t>vai</a:t>
            </a:r>
            <a:r>
              <a:rPr lang="en-US" sz="2800" dirty="0">
                <a:latin typeface="Cambria" panose="02040503050406030204" pitchFamily="18" charset="0"/>
              </a:rPr>
              <a:t> </a:t>
            </a:r>
            <a:r>
              <a:rPr lang="en-US" sz="2800" dirty="0" err="1">
                <a:latin typeface="Cambria" panose="02040503050406030204" pitchFamily="18" charset="0"/>
              </a:rPr>
              <a:t>trò</a:t>
            </a:r>
            <a:r>
              <a:rPr lang="en-US" sz="2800" dirty="0">
                <a:latin typeface="Cambria" panose="02040503050406030204" pitchFamily="18" charset="0"/>
              </a:rPr>
              <a:t>/</a:t>
            </a:r>
            <a:r>
              <a:rPr lang="en-US" sz="2800" dirty="0" err="1">
                <a:latin typeface="Cambria" panose="02040503050406030204" pitchFamily="18" charset="0"/>
              </a:rPr>
              <a:t>tầm</a:t>
            </a:r>
            <a:r>
              <a:rPr lang="en-US" sz="2800" dirty="0">
                <a:latin typeface="Cambria" panose="02040503050406030204" pitchFamily="18" charset="0"/>
              </a:rPr>
              <a:t> </a:t>
            </a:r>
            <a:r>
              <a:rPr lang="en-US" sz="2800" dirty="0" err="1">
                <a:latin typeface="Cambria" panose="02040503050406030204" pitchFamily="18" charset="0"/>
              </a:rPr>
              <a:t>quan</a:t>
            </a:r>
            <a:r>
              <a:rPr lang="en-US" sz="2800" dirty="0">
                <a:latin typeface="Cambria" panose="02040503050406030204" pitchFamily="18" charset="0"/>
              </a:rPr>
              <a:t> </a:t>
            </a:r>
            <a:r>
              <a:rPr lang="en-US" sz="2800" dirty="0" err="1">
                <a:latin typeface="Cambria" panose="02040503050406030204" pitchFamily="18" charset="0"/>
              </a:rPr>
              <a:t>trọng</a:t>
            </a:r>
            <a:r>
              <a:rPr lang="en-US" sz="2800" dirty="0">
                <a:latin typeface="Cambria" panose="02040503050406030204" pitchFamily="18" charset="0"/>
              </a:rPr>
              <a:t> </a:t>
            </a:r>
            <a:r>
              <a:rPr lang="en-US" sz="2800" dirty="0" err="1">
                <a:latin typeface="Cambria" panose="02040503050406030204" pitchFamily="18" charset="0"/>
              </a:rPr>
              <a:t>của</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cũng</a:t>
            </a:r>
            <a:r>
              <a:rPr lang="en-US" sz="2800" dirty="0">
                <a:latin typeface="Cambria" panose="02040503050406030204" pitchFamily="18" charset="0"/>
              </a:rPr>
              <a:t> </a:t>
            </a:r>
            <a:r>
              <a:rPr lang="en-US" sz="2800" dirty="0" err="1">
                <a:latin typeface="Cambria" panose="02040503050406030204" pitchFamily="18" charset="0"/>
              </a:rPr>
              <a:t>như</a:t>
            </a:r>
            <a:r>
              <a:rPr lang="en-US" sz="2800" dirty="0">
                <a:latin typeface="Cambria" panose="02040503050406030204" pitchFamily="18" charset="0"/>
              </a:rPr>
              <a:t> </a:t>
            </a:r>
            <a:r>
              <a:rPr lang="en-US" sz="2800" dirty="0" err="1">
                <a:latin typeface="Cambria" panose="02040503050406030204" pitchFamily="18" charset="0"/>
              </a:rPr>
              <a:t>các</a:t>
            </a:r>
            <a:r>
              <a:rPr lang="en-US" sz="2800" dirty="0">
                <a:latin typeface="Cambria" panose="02040503050406030204" pitchFamily="18" charset="0"/>
              </a:rPr>
              <a:t> Skill </a:t>
            </a:r>
            <a:r>
              <a:rPr lang="en-US" sz="2800" dirty="0" err="1">
                <a:latin typeface="Cambria" panose="02040503050406030204" pitchFamily="18" charset="0"/>
              </a:rPr>
              <a:t>đối</a:t>
            </a:r>
            <a:r>
              <a:rPr lang="en-US" sz="2800" dirty="0">
                <a:latin typeface="Cambria" panose="02040503050406030204" pitchFamily="18" charset="0"/>
              </a:rPr>
              <a:t> </a:t>
            </a:r>
            <a:r>
              <a:rPr lang="en-US" sz="2800" dirty="0" err="1">
                <a:latin typeface="Cambria" panose="02040503050406030204" pitchFamily="18" charset="0"/>
              </a:rPr>
              <a:t>với</a:t>
            </a:r>
            <a:r>
              <a:rPr lang="en-US" sz="2800" dirty="0">
                <a:latin typeface="Cambria" panose="02040503050406030204" pitchFamily="18" charset="0"/>
              </a:rPr>
              <a:t> (40 </a:t>
            </a:r>
            <a:r>
              <a:rPr lang="en-US" sz="2800" dirty="0" err="1">
                <a:latin typeface="Cambria" panose="02040503050406030204" pitchFamily="18" charset="0"/>
              </a:rPr>
              <a:t>phút</a:t>
            </a:r>
            <a:r>
              <a:rPr lang="en-US" sz="2800" dirty="0">
                <a:latin typeface="Cambria" panose="02040503050406030204" pitchFamily="18" charset="0"/>
              </a:rPr>
              <a:t>, </a:t>
            </a:r>
            <a:r>
              <a:rPr lang="en-US" sz="2800" dirty="0" err="1">
                <a:latin typeface="Cambria" panose="02040503050406030204" pitchFamily="18" charset="0"/>
              </a:rPr>
              <a:t>soạn</a:t>
            </a:r>
            <a:r>
              <a:rPr lang="en-US" sz="2800" dirty="0">
                <a:latin typeface="Cambria" panose="02040503050406030204" pitchFamily="18" charset="0"/>
              </a:rPr>
              <a:t> </a:t>
            </a:r>
            <a:r>
              <a:rPr lang="en-US" sz="2800" dirty="0" err="1">
                <a:latin typeface="Cambria" panose="02040503050406030204" pitchFamily="18" charset="0"/>
              </a:rPr>
              <a:t>bằng</a:t>
            </a:r>
            <a:r>
              <a:rPr lang="en-US" sz="2800" dirty="0">
                <a:latin typeface="Cambria" panose="02040503050406030204" pitchFamily="18" charset="0"/>
              </a:rPr>
              <a:t> </a:t>
            </a:r>
            <a:r>
              <a:rPr lang="en-US" sz="2800" dirty="0" err="1">
                <a:latin typeface="Cambria" panose="02040503050406030204" pitchFamily="18" charset="0"/>
              </a:rPr>
              <a:t>Powerpoint</a:t>
            </a:r>
            <a:r>
              <a:rPr lang="en-US" sz="2800" dirty="0">
                <a:latin typeface="Cambria" panose="02040503050406030204" pitchFamily="18" charset="0"/>
              </a:rPr>
              <a:t>):</a:t>
            </a:r>
          </a:p>
          <a:p>
            <a:pPr marL="857250" lvl="1" indent="-457200" algn="just">
              <a:buFont typeface="+mj-lt"/>
              <a:buAutoNum type="arabicPeriod"/>
            </a:pPr>
            <a:r>
              <a:rPr lang="en-US" sz="2400" dirty="0">
                <a:latin typeface="Cambria" panose="02040503050406030204" pitchFamily="18" charset="0"/>
              </a:rPr>
              <a:t>Business analyst</a:t>
            </a:r>
          </a:p>
          <a:p>
            <a:pPr marL="857250" lvl="1" indent="-457200" algn="just">
              <a:buFont typeface="+mj-lt"/>
              <a:buAutoNum type="arabicPeriod"/>
            </a:pPr>
            <a:r>
              <a:rPr lang="en-US" sz="2400" dirty="0">
                <a:latin typeface="Cambria" panose="02040503050406030204" pitchFamily="18" charset="0"/>
              </a:rPr>
              <a:t>Data Analyst</a:t>
            </a:r>
          </a:p>
          <a:p>
            <a:pPr marL="857250" lvl="1" indent="-457200" algn="just">
              <a:buFont typeface="+mj-lt"/>
              <a:buAutoNum type="arabicPeriod"/>
            </a:pPr>
            <a:r>
              <a:rPr lang="en-US" sz="2400" dirty="0">
                <a:latin typeface="Cambria" panose="02040503050406030204" pitchFamily="18" charset="0"/>
              </a:rPr>
              <a:t>Data Scientists</a:t>
            </a:r>
          </a:p>
          <a:p>
            <a:pPr marL="857250" lvl="1" indent="-457200" algn="just">
              <a:buFont typeface="+mj-lt"/>
              <a:buAutoNum type="arabicPeriod"/>
            </a:pPr>
            <a:r>
              <a:rPr lang="en-US" sz="2400" dirty="0">
                <a:latin typeface="Cambria" panose="02040503050406030204" pitchFamily="18" charset="0"/>
              </a:rPr>
              <a:t>Machine Learning Engineer</a:t>
            </a:r>
          </a:p>
          <a:p>
            <a:pPr marL="857250" lvl="1" indent="-457200" algn="just">
              <a:buFont typeface="+mj-lt"/>
              <a:buAutoNum type="arabicPeriod"/>
            </a:pPr>
            <a:r>
              <a:rPr lang="en-US" sz="2400" dirty="0">
                <a:latin typeface="Cambria" panose="02040503050406030204" pitchFamily="18" charset="0"/>
              </a:rPr>
              <a:t>Data Engineer</a:t>
            </a:r>
          </a:p>
          <a:p>
            <a:pPr marL="400050" lvl="1" indent="0" algn="just">
              <a:buNone/>
            </a:pPr>
            <a:endParaRPr lang="en-US" sz="2400" dirty="0">
              <a:latin typeface="Cambria" panose="02040503050406030204" pitchFamily="18" charset="0"/>
            </a:endParaRPr>
          </a:p>
          <a:p>
            <a:pPr marL="400050" lvl="1" indent="0" algn="just">
              <a:buNone/>
            </a:pPr>
            <a:r>
              <a:rPr lang="en-US" sz="2400" dirty="0" err="1">
                <a:latin typeface="Cambria" panose="02040503050406030204" pitchFamily="18" charset="0"/>
              </a:rPr>
              <a:t>Mỗi</a:t>
            </a:r>
            <a:r>
              <a:rPr lang="en-US" sz="2400" dirty="0">
                <a:latin typeface="Cambria" panose="02040503050406030204" pitchFamily="18" charset="0"/>
              </a:rPr>
              <a:t> </a:t>
            </a:r>
            <a:r>
              <a:rPr lang="en-US" sz="2400" dirty="0" err="1">
                <a:latin typeface="Cambria" panose="02040503050406030204" pitchFamily="18" charset="0"/>
              </a:rPr>
              <a:t>một</a:t>
            </a:r>
            <a:r>
              <a:rPr lang="en-US" sz="2400" dirty="0">
                <a:latin typeface="Cambria" panose="02040503050406030204" pitchFamily="18" charset="0"/>
              </a:rPr>
              <a:t> </a:t>
            </a:r>
            <a:r>
              <a:rPr lang="en-US" sz="2400" dirty="0" err="1">
                <a:latin typeface="Cambria" panose="02040503050406030204" pitchFamily="18" charset="0"/>
              </a:rPr>
              <a:t>Sinh</a:t>
            </a:r>
            <a:r>
              <a:rPr lang="en-US" sz="2400" dirty="0">
                <a:latin typeface="Cambria" panose="02040503050406030204" pitchFamily="18" charset="0"/>
              </a:rPr>
              <a:t> </a:t>
            </a:r>
            <a:r>
              <a:rPr lang="en-US" sz="2400" dirty="0" err="1">
                <a:latin typeface="Cambria" panose="02040503050406030204" pitchFamily="18" charset="0"/>
              </a:rPr>
              <a:t>viên</a:t>
            </a:r>
            <a:r>
              <a:rPr lang="en-US" sz="2400" dirty="0">
                <a:latin typeface="Cambria" panose="02040503050406030204" pitchFamily="18" charset="0"/>
              </a:rPr>
              <a:t> </a:t>
            </a:r>
            <a:r>
              <a:rPr lang="en-US" sz="2400" dirty="0" err="1">
                <a:latin typeface="Cambria" panose="02040503050406030204" pitchFamily="18" charset="0"/>
              </a:rPr>
              <a:t>làm</a:t>
            </a:r>
            <a:r>
              <a:rPr lang="en-US" sz="2400" dirty="0">
                <a:latin typeface="Cambria" panose="02040503050406030204" pitchFamily="18" charset="0"/>
              </a:rPr>
              <a:t> </a:t>
            </a:r>
            <a:r>
              <a:rPr lang="en-US" sz="2400" dirty="0" err="1">
                <a:latin typeface="Cambria" panose="02040503050406030204" pitchFamily="18" charset="0"/>
              </a:rPr>
              <a:t>xong</a:t>
            </a:r>
            <a:r>
              <a:rPr lang="en-US" sz="2400" dirty="0">
                <a:latin typeface="Cambria" panose="02040503050406030204" pitchFamily="18" charset="0"/>
              </a:rPr>
              <a:t> </a:t>
            </a:r>
            <a:r>
              <a:rPr lang="en-US" sz="2400" dirty="0" err="1">
                <a:latin typeface="Cambria" panose="02040503050406030204" pitchFamily="18" charset="0"/>
              </a:rPr>
              <a:t>thì</a:t>
            </a:r>
            <a:r>
              <a:rPr lang="en-US" sz="2400" dirty="0">
                <a:latin typeface="Cambria" panose="02040503050406030204" pitchFamily="18" charset="0"/>
              </a:rPr>
              <a:t> submit </a:t>
            </a:r>
            <a:r>
              <a:rPr lang="en-US" sz="2400" dirty="0" err="1">
                <a:latin typeface="Cambria" panose="02040503050406030204" pitchFamily="18" charset="0"/>
              </a:rPr>
              <a:t>trên</a:t>
            </a:r>
            <a:r>
              <a:rPr lang="en-US" sz="2400" dirty="0">
                <a:latin typeface="Cambria" panose="02040503050406030204" pitchFamily="18" charset="0"/>
              </a:rPr>
              <a:t> LMS.</a:t>
            </a:r>
            <a:endParaRPr lang="vi-VN" sz="2400" dirty="0">
              <a:latin typeface="Cambria" panose="02040503050406030204" pitchFamily="18" charset="0"/>
            </a:endParaRPr>
          </a:p>
        </p:txBody>
      </p:sp>
    </p:spTree>
    <p:extLst>
      <p:ext uri="{BB962C8B-B14F-4D97-AF65-F5344CB8AC3E}">
        <p14:creationId xmlns:p14="http://schemas.microsoft.com/office/powerpoint/2010/main" val="4854958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5413200" cy="508000"/>
            <a:chOff x="789624" y="1191463"/>
            <a:chExt cx="54132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212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2.3. Garbage In - Garbage Out</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pic>
        <p:nvPicPr>
          <p:cNvPr id="6148" name="Picture 4" descr="New Course: Learn Advanced Data Cleaning in R | R-blogger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8587" y="3113985"/>
            <a:ext cx="6382025" cy="255281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4597951" y="5833563"/>
            <a:ext cx="3070071" cy="307777"/>
          </a:xfrm>
          <a:prstGeom prst="rect">
            <a:avLst/>
          </a:prstGeom>
        </p:spPr>
        <p:txBody>
          <a:bodyPr wrap="none">
            <a:spAutoFit/>
          </a:bodyPr>
          <a:lstStyle/>
          <a:p>
            <a:r>
              <a:rPr lang="en-US" dirty="0"/>
              <a:t>Source: https://www.r-bloggers.com/</a:t>
            </a:r>
          </a:p>
        </p:txBody>
      </p:sp>
      <p:sp>
        <p:nvSpPr>
          <p:cNvPr id="10" name="Rectangle 9"/>
          <p:cNvSpPr/>
          <p:nvPr/>
        </p:nvSpPr>
        <p:spPr>
          <a:xfrm>
            <a:off x="585600" y="1008225"/>
            <a:ext cx="11208000" cy="1938992"/>
          </a:xfrm>
          <a:prstGeom prst="rect">
            <a:avLst/>
          </a:prstGeom>
        </p:spPr>
        <p:txBody>
          <a:bodyPr wrap="square">
            <a:spAutoFit/>
          </a:bodyPr>
          <a:lstStyle/>
          <a:p>
            <a:r>
              <a:rPr lang="en-US" sz="2400" b="1" u="sng" dirty="0">
                <a:solidFill>
                  <a:srgbClr val="202122"/>
                </a:solidFill>
                <a:latin typeface="Times New Roman" panose="02020603050405020304" pitchFamily="18" charset="0"/>
                <a:cs typeface="Times New Roman" panose="02020603050405020304" pitchFamily="18" charset="0"/>
              </a:rPr>
              <a:t>Wikipedia:</a:t>
            </a:r>
            <a:r>
              <a:rPr lang="en-US" sz="2400" dirty="0">
                <a:solidFill>
                  <a:srgbClr val="202122"/>
                </a:solidFill>
                <a:latin typeface="Times New Roman" panose="02020603050405020304" pitchFamily="18" charset="0"/>
                <a:cs typeface="Times New Roman" panose="02020603050405020304" pitchFamily="18" charset="0"/>
              </a:rPr>
              <a:t> </a:t>
            </a:r>
          </a:p>
          <a:p>
            <a:pPr algn="just"/>
            <a:r>
              <a:rPr lang="en-US" sz="2400" dirty="0">
                <a:solidFill>
                  <a:srgbClr val="202122"/>
                </a:solidFill>
                <a:latin typeface="Times New Roman" panose="02020603050405020304" pitchFamily="18" charset="0"/>
                <a:cs typeface="Times New Roman" panose="02020603050405020304" pitchFamily="18" charset="0"/>
              </a:rPr>
              <a:t>In </a:t>
            </a:r>
            <a:r>
              <a:rPr lang="en-US" sz="2400" dirty="0">
                <a:solidFill>
                  <a:srgbClr val="3366CC"/>
                </a:solidFill>
                <a:latin typeface="Times New Roman" panose="02020603050405020304" pitchFamily="18" charset="0"/>
                <a:cs typeface="Times New Roman" panose="02020603050405020304" pitchFamily="18" charset="0"/>
                <a:hlinkClick r:id="rId4" tooltip="Computer science"/>
              </a:rPr>
              <a:t>computer science</a:t>
            </a:r>
            <a:r>
              <a:rPr lang="en-US" sz="2400" dirty="0">
                <a:solidFill>
                  <a:srgbClr val="202122"/>
                </a:solidFill>
                <a:latin typeface="Times New Roman" panose="02020603050405020304" pitchFamily="18" charset="0"/>
                <a:cs typeface="Times New Roman" panose="02020603050405020304" pitchFamily="18" charset="0"/>
              </a:rPr>
              <a:t>, </a:t>
            </a:r>
            <a:r>
              <a:rPr lang="en-US" sz="2400" b="1" dirty="0">
                <a:solidFill>
                  <a:srgbClr val="202122"/>
                </a:solidFill>
                <a:latin typeface="Times New Roman" panose="02020603050405020304" pitchFamily="18" charset="0"/>
                <a:cs typeface="Times New Roman" panose="02020603050405020304" pitchFamily="18" charset="0"/>
              </a:rPr>
              <a:t>garbage in, garbage out</a:t>
            </a:r>
            <a:r>
              <a:rPr lang="en-US" sz="2400" dirty="0">
                <a:solidFill>
                  <a:srgbClr val="202122"/>
                </a:solidFill>
                <a:latin typeface="Times New Roman" panose="02020603050405020304" pitchFamily="18" charset="0"/>
                <a:cs typeface="Times New Roman" panose="02020603050405020304" pitchFamily="18" charset="0"/>
              </a:rPr>
              <a:t> (</a:t>
            </a:r>
            <a:r>
              <a:rPr lang="en-US" sz="2400" b="1" dirty="0">
                <a:solidFill>
                  <a:srgbClr val="202122"/>
                </a:solidFill>
                <a:latin typeface="Times New Roman" panose="02020603050405020304" pitchFamily="18" charset="0"/>
                <a:cs typeface="Times New Roman" panose="02020603050405020304" pitchFamily="18" charset="0"/>
              </a:rPr>
              <a:t>GIGO</a:t>
            </a:r>
            <a:r>
              <a:rPr lang="en-US" sz="2400" dirty="0">
                <a:solidFill>
                  <a:srgbClr val="202122"/>
                </a:solidFill>
                <a:latin typeface="Times New Roman" panose="02020603050405020304" pitchFamily="18" charset="0"/>
                <a:cs typeface="Times New Roman" panose="02020603050405020304" pitchFamily="18" charset="0"/>
              </a:rPr>
              <a:t>) is the concept that flawed, biased or poor quality ("garbage") information or </a:t>
            </a:r>
            <a:r>
              <a:rPr lang="en-US" sz="2400" dirty="0">
                <a:solidFill>
                  <a:srgbClr val="3366CC"/>
                </a:solidFill>
                <a:latin typeface="Times New Roman" panose="02020603050405020304" pitchFamily="18" charset="0"/>
                <a:cs typeface="Times New Roman" panose="02020603050405020304" pitchFamily="18" charset="0"/>
                <a:hlinkClick r:id="rId5" tooltip="Input (computer science)"/>
              </a:rPr>
              <a:t>input</a:t>
            </a:r>
            <a:r>
              <a:rPr lang="en-US" sz="2400" dirty="0">
                <a:solidFill>
                  <a:srgbClr val="202122"/>
                </a:solidFill>
                <a:latin typeface="Times New Roman" panose="02020603050405020304" pitchFamily="18" charset="0"/>
                <a:cs typeface="Times New Roman" panose="02020603050405020304" pitchFamily="18" charset="0"/>
              </a:rPr>
              <a:t> produces a similar result or </a:t>
            </a:r>
            <a:r>
              <a:rPr lang="en-US" sz="2400" dirty="0">
                <a:solidFill>
                  <a:srgbClr val="3366CC"/>
                </a:solidFill>
                <a:latin typeface="Times New Roman" panose="02020603050405020304" pitchFamily="18" charset="0"/>
                <a:cs typeface="Times New Roman" panose="02020603050405020304" pitchFamily="18" charset="0"/>
                <a:hlinkClick r:id="rId6" tooltip="Input/output"/>
              </a:rPr>
              <a:t>output</a:t>
            </a:r>
            <a:r>
              <a:rPr lang="en-US" sz="2400" dirty="0">
                <a:solidFill>
                  <a:srgbClr val="202122"/>
                </a:solidFill>
                <a:latin typeface="Times New Roman" panose="02020603050405020304" pitchFamily="18" charset="0"/>
                <a:cs typeface="Times New Roman" panose="02020603050405020304" pitchFamily="18" charset="0"/>
              </a:rPr>
              <a:t>. The adage points to the need to improve data quality in, for example, programming</a:t>
            </a:r>
            <a:r>
              <a:rPr lang="en-US" sz="2400" b="1" dirty="0">
                <a:solidFill>
                  <a:srgbClr val="202122"/>
                </a:solidFill>
                <a:latin typeface="Times New Roman" panose="02020603050405020304" pitchFamily="18" charset="0"/>
                <a:cs typeface="Times New Roman" panose="02020603050405020304" pitchFamily="18" charset="0"/>
              </a:rPr>
              <a:t>. Rubbish in, rubbish out</a:t>
            </a:r>
            <a:r>
              <a:rPr lang="en-US" sz="2400" dirty="0">
                <a:solidFill>
                  <a:srgbClr val="202122"/>
                </a:solidFill>
                <a:latin typeface="Times New Roman" panose="02020603050405020304" pitchFamily="18" charset="0"/>
                <a:cs typeface="Times New Roman" panose="02020603050405020304" pitchFamily="18" charset="0"/>
              </a:rPr>
              <a:t> (</a:t>
            </a:r>
            <a:r>
              <a:rPr lang="en-US" sz="2400" b="1" dirty="0">
                <a:solidFill>
                  <a:srgbClr val="202122"/>
                </a:solidFill>
                <a:latin typeface="Times New Roman" panose="02020603050405020304" pitchFamily="18" charset="0"/>
                <a:cs typeface="Times New Roman" panose="02020603050405020304" pitchFamily="18" charset="0"/>
              </a:rPr>
              <a:t>RIRO</a:t>
            </a:r>
            <a:r>
              <a:rPr lang="en-US" sz="2400" dirty="0">
                <a:solidFill>
                  <a:srgbClr val="202122"/>
                </a:solidFill>
                <a:latin typeface="Times New Roman" panose="02020603050405020304" pitchFamily="18" charset="0"/>
                <a:cs typeface="Times New Roman" panose="02020603050405020304" pitchFamily="18" charset="0"/>
              </a:rPr>
              <a:t>) is an alternate wording</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36235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2" name="Rectangle 11"/>
          <p:cNvSpPr/>
          <p:nvPr/>
        </p:nvSpPr>
        <p:spPr>
          <a:xfrm>
            <a:off x="5087455" y="6486347"/>
            <a:ext cx="2712602" cy="307777"/>
          </a:xfrm>
          <a:prstGeom prst="rect">
            <a:avLst/>
          </a:prstGeom>
        </p:spPr>
        <p:txBody>
          <a:bodyPr wrap="none">
            <a:spAutoFit/>
          </a:bodyPr>
          <a:lstStyle/>
          <a:p>
            <a:r>
              <a:rPr lang="en-US" dirty="0"/>
              <a:t>Source: https://www.reddit.com/</a:t>
            </a:r>
          </a:p>
        </p:txBody>
      </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cấu</a:t>
            </a:r>
            <a:r>
              <a:rPr lang="en-US" sz="2800" dirty="0">
                <a:latin typeface="Cambria" panose="02040503050406030204" pitchFamily="18" charset="0"/>
              </a:rPr>
              <a:t> </a:t>
            </a:r>
            <a:r>
              <a:rPr lang="en-US" sz="2800" dirty="0" err="1">
                <a:latin typeface="Cambria" panose="02040503050406030204" pitchFamily="18" charset="0"/>
              </a:rPr>
              <a:t>trúc</a:t>
            </a:r>
            <a:endParaRPr lang="en-US" sz="2800" dirty="0">
              <a:latin typeface="Cambria" panose="02040503050406030204" pitchFamily="18" charset="0"/>
            </a:endParaRPr>
          </a:p>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phi </a:t>
            </a:r>
            <a:r>
              <a:rPr lang="en-US" sz="2800" dirty="0" err="1">
                <a:latin typeface="Cambria" panose="02040503050406030204" pitchFamily="18" charset="0"/>
              </a:rPr>
              <a:t>cấu</a:t>
            </a:r>
            <a:r>
              <a:rPr lang="en-US" sz="2800" dirty="0">
                <a:latin typeface="Cambria" panose="02040503050406030204" pitchFamily="18" charset="0"/>
              </a:rPr>
              <a:t> </a:t>
            </a:r>
            <a:r>
              <a:rPr lang="en-US" sz="2800" dirty="0" err="1">
                <a:latin typeface="Cambria" panose="02040503050406030204" pitchFamily="18" charset="0"/>
              </a:rPr>
              <a:t>trúc</a:t>
            </a:r>
            <a:endParaRPr lang="en-US" sz="2800" dirty="0">
              <a:latin typeface="Cambria" panose="02040503050406030204" pitchFamily="18" charset="0"/>
            </a:endParaRPr>
          </a:p>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bán</a:t>
            </a:r>
            <a:r>
              <a:rPr lang="en-US" sz="2800" dirty="0">
                <a:latin typeface="Cambria" panose="02040503050406030204" pitchFamily="18" charset="0"/>
              </a:rPr>
              <a:t> </a:t>
            </a:r>
            <a:r>
              <a:rPr lang="en-US" sz="2800" dirty="0" err="1">
                <a:latin typeface="Cambria" panose="02040503050406030204" pitchFamily="18" charset="0"/>
              </a:rPr>
              <a:t>cấu</a:t>
            </a:r>
            <a:r>
              <a:rPr lang="en-US" sz="2800" dirty="0">
                <a:latin typeface="Cambria" panose="02040503050406030204" pitchFamily="18" charset="0"/>
              </a:rPr>
              <a:t> </a:t>
            </a:r>
            <a:r>
              <a:rPr lang="en-US" sz="2800" dirty="0" err="1">
                <a:latin typeface="Cambria" panose="02040503050406030204" pitchFamily="18" charset="0"/>
              </a:rPr>
              <a:t>trúc</a:t>
            </a:r>
            <a:endParaRPr lang="vi-VN" sz="2400" dirty="0">
              <a:latin typeface="Cambria" panose="02040503050406030204" pitchFamily="18" charset="0"/>
            </a:endParaRPr>
          </a:p>
        </p:txBody>
      </p:sp>
    </p:spTree>
    <p:extLst>
      <p:ext uri="{BB962C8B-B14F-4D97-AF65-F5344CB8AC3E}">
        <p14:creationId xmlns:p14="http://schemas.microsoft.com/office/powerpoint/2010/main" val="883638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grpSp>
        <p:nvGrpSpPr>
          <p:cNvPr id="2" name="Group 1">
            <a:extLst>
              <a:ext uri="{FF2B5EF4-FFF2-40B4-BE49-F238E27FC236}">
                <a16:creationId xmlns:a16="http://schemas.microsoft.com/office/drawing/2014/main" id="{064DE7AC-7E06-0676-5ECD-FC6C1493BAE0}"/>
              </a:ext>
            </a:extLst>
          </p:cNvPr>
          <p:cNvGrpSpPr/>
          <p:nvPr/>
        </p:nvGrpSpPr>
        <p:grpSpPr>
          <a:xfrm>
            <a:off x="152400" y="304948"/>
            <a:ext cx="4620576" cy="508000"/>
            <a:chOff x="789624" y="1191463"/>
            <a:chExt cx="4620576" cy="508000"/>
          </a:xfrm>
        </p:grpSpPr>
        <p:sp>
          <p:nvSpPr>
            <p:cNvPr id="3" name="AutoShape 52">
              <a:extLst>
                <a:ext uri="{FF2B5EF4-FFF2-40B4-BE49-F238E27FC236}">
                  <a16:creationId xmlns:a16="http://schemas.microsoft.com/office/drawing/2014/main" id="{CE8F9F40-61DD-7346-4703-DCCB057B485F}"/>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Mục tiêu bài học</a:t>
              </a:r>
              <a:endParaRPr lang="en-US" sz="2800" b="1" kern="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44F3AC4A-5305-6F96-8C18-43C5D74712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A357810E-BD83-454E-8106-65298F2614BD}"/>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840B8BB5-8211-291C-7847-C32187EE633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4C26AE9A-9DD8-7E15-041C-437165D9822B}"/>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8" name="Content Placeholder 2">
            <a:extLst>
              <a:ext uri="{FF2B5EF4-FFF2-40B4-BE49-F238E27FC236}">
                <a16:creationId xmlns:a16="http://schemas.microsoft.com/office/drawing/2014/main" id="{8E6E6F45-0E21-2332-E20D-00463EF17E7E}"/>
              </a:ext>
            </a:extLst>
          </p:cNvPr>
          <p:cNvSpPr txBox="1">
            <a:spLocks/>
          </p:cNvSpPr>
          <p:nvPr/>
        </p:nvSpPr>
        <p:spPr>
          <a:xfrm>
            <a:off x="457200" y="935250"/>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ü"/>
            </a:pPr>
            <a:r>
              <a:rPr lang="en-US" sz="2800" dirty="0" err="1">
                <a:latin typeface="Cambria" panose="02040503050406030204" pitchFamily="18" charset="0"/>
              </a:rPr>
              <a:t>Sinh</a:t>
            </a:r>
            <a:r>
              <a:rPr lang="en-US" sz="2800" dirty="0">
                <a:latin typeface="Cambria" panose="02040503050406030204" pitchFamily="18" charset="0"/>
              </a:rPr>
              <a:t> </a:t>
            </a:r>
            <a:r>
              <a:rPr lang="en-US" sz="2800" dirty="0" err="1">
                <a:latin typeface="Cambria" panose="02040503050406030204" pitchFamily="18" charset="0"/>
              </a:rPr>
              <a:t>viên</a:t>
            </a:r>
            <a:r>
              <a:rPr lang="en-US" sz="2800" dirty="0">
                <a:latin typeface="Cambria" panose="02040503050406030204" pitchFamily="18" charset="0"/>
              </a:rPr>
              <a:t> </a:t>
            </a:r>
            <a:r>
              <a:rPr lang="en-US" sz="2800" dirty="0" err="1">
                <a:latin typeface="Cambria" panose="02040503050406030204" pitchFamily="18" charset="0"/>
              </a:rPr>
              <a:t>hiểu</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biết</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tầm</a:t>
            </a:r>
            <a:r>
              <a:rPr lang="en-US" sz="2800" dirty="0">
                <a:latin typeface="Cambria" panose="02040503050406030204" pitchFamily="18" charset="0"/>
              </a:rPr>
              <a:t> </a:t>
            </a:r>
            <a:r>
              <a:rPr lang="en-US" sz="2800" dirty="0" err="1">
                <a:latin typeface="Cambria" panose="02040503050406030204" pitchFamily="18" charset="0"/>
              </a:rPr>
              <a:t>quan</a:t>
            </a:r>
            <a:r>
              <a:rPr lang="en-US" sz="2800" dirty="0">
                <a:latin typeface="Cambria" panose="02040503050406030204" pitchFamily="18" charset="0"/>
              </a:rPr>
              <a:t> </a:t>
            </a:r>
            <a:r>
              <a:rPr lang="en-US" sz="2800" dirty="0" err="1">
                <a:latin typeface="Cambria" panose="02040503050406030204" pitchFamily="18" charset="0"/>
              </a:rPr>
              <a:t>trọng</a:t>
            </a:r>
            <a:r>
              <a:rPr lang="en-US" sz="2800" dirty="0">
                <a:latin typeface="Cambria" panose="02040503050406030204" pitchFamily="18" charset="0"/>
              </a:rPr>
              <a:t> </a:t>
            </a:r>
            <a:r>
              <a:rPr lang="en-US" sz="2800" dirty="0" err="1">
                <a:latin typeface="Cambria" panose="02040503050406030204" pitchFamily="18" charset="0"/>
              </a:rPr>
              <a:t>của</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endParaRPr lang="en-US" sz="2800" dirty="0">
              <a:latin typeface="Cambria" panose="02040503050406030204" pitchFamily="18" charset="0"/>
            </a:endParaRPr>
          </a:p>
          <a:p>
            <a:pPr algn="just">
              <a:buFont typeface="Wingdings" panose="05000000000000000000" pitchFamily="2" charset="2"/>
              <a:buChar char="ü"/>
            </a:pPr>
            <a:r>
              <a:rPr lang="en-US" sz="2800" dirty="0" err="1">
                <a:latin typeface="Cambria" panose="02040503050406030204" pitchFamily="18" charset="0"/>
              </a:rPr>
              <a:t>Nắm</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nguyên</a:t>
            </a:r>
            <a:r>
              <a:rPr lang="en-US" sz="2800" dirty="0">
                <a:latin typeface="Cambria" panose="02040503050406030204" pitchFamily="18" charset="0"/>
              </a:rPr>
              <a:t> </a:t>
            </a:r>
            <a:r>
              <a:rPr lang="en-US" sz="2800" dirty="0" err="1">
                <a:latin typeface="Cambria" panose="02040503050406030204" pitchFamily="18" charset="0"/>
              </a:rPr>
              <a:t>tắc</a:t>
            </a:r>
            <a:r>
              <a:rPr lang="en-US" sz="2800" dirty="0">
                <a:latin typeface="Cambria" panose="02040503050406030204" pitchFamily="18" charset="0"/>
              </a:rPr>
              <a:t> Garbage In – Garbage Out</a:t>
            </a:r>
          </a:p>
          <a:p>
            <a:pPr algn="just">
              <a:buFont typeface="Wingdings" panose="05000000000000000000" pitchFamily="2" charset="2"/>
              <a:buChar char="ü"/>
            </a:pPr>
            <a:r>
              <a:rPr lang="en-US" sz="2800" dirty="0" err="1">
                <a:latin typeface="Cambria" panose="02040503050406030204" pitchFamily="18" charset="0"/>
              </a:rPr>
              <a:t>Nhận</a:t>
            </a:r>
            <a:r>
              <a:rPr lang="en-US" sz="2800" dirty="0">
                <a:latin typeface="Cambria" panose="02040503050406030204" pitchFamily="18" charset="0"/>
              </a:rPr>
              <a:t> </a:t>
            </a:r>
            <a:r>
              <a:rPr lang="en-US" sz="2800" dirty="0" err="1">
                <a:latin typeface="Cambria" panose="02040503050406030204" pitchFamily="18" charset="0"/>
              </a:rPr>
              <a:t>dạng</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các</a:t>
            </a:r>
            <a:r>
              <a:rPr lang="en-US" sz="2800" dirty="0">
                <a:latin typeface="Cambria" panose="02040503050406030204" pitchFamily="18" charset="0"/>
              </a:rPr>
              <a:t> </a:t>
            </a:r>
            <a:r>
              <a:rPr lang="en-US" sz="2800" dirty="0" err="1">
                <a:latin typeface="Cambria" panose="02040503050406030204" pitchFamily="18" charset="0"/>
              </a:rPr>
              <a:t>loại</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thường</a:t>
            </a:r>
            <a:r>
              <a:rPr lang="en-US" sz="2800" dirty="0">
                <a:latin typeface="Cambria" panose="02040503050406030204" pitchFamily="18" charset="0"/>
              </a:rPr>
              <a:t> </a:t>
            </a:r>
            <a:r>
              <a:rPr lang="en-US" sz="2800" dirty="0" err="1">
                <a:latin typeface="Cambria" panose="02040503050406030204" pitchFamily="18" charset="0"/>
              </a:rPr>
              <a:t>gặp</a:t>
            </a:r>
            <a:endParaRPr lang="en-US" sz="2800" dirty="0">
              <a:latin typeface="Cambria" panose="02040503050406030204" pitchFamily="18" charset="0"/>
            </a:endParaRPr>
          </a:p>
          <a:p>
            <a:pPr algn="just">
              <a:buFont typeface="Wingdings" panose="05000000000000000000" pitchFamily="2" charset="2"/>
              <a:buChar char="ü"/>
            </a:pPr>
            <a:r>
              <a:rPr lang="en-US" sz="2800" dirty="0" err="1">
                <a:latin typeface="Cambria" panose="02040503050406030204" pitchFamily="18" charset="0"/>
              </a:rPr>
              <a:t>Quyết</a:t>
            </a:r>
            <a:r>
              <a:rPr lang="en-US" sz="2800" dirty="0">
                <a:latin typeface="Cambria" panose="02040503050406030204" pitchFamily="18" charset="0"/>
              </a:rPr>
              <a:t> </a:t>
            </a:r>
            <a:r>
              <a:rPr lang="en-US" sz="2800" dirty="0" err="1">
                <a:latin typeface="Cambria" panose="02040503050406030204" pitchFamily="18" charset="0"/>
              </a:rPr>
              <a:t>định</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loại</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nên</a:t>
            </a:r>
            <a:r>
              <a:rPr lang="en-US" sz="2800" dirty="0">
                <a:latin typeface="Cambria" panose="02040503050406030204" pitchFamily="18" charset="0"/>
              </a:rPr>
              <a:t> </a:t>
            </a:r>
            <a:r>
              <a:rPr lang="en-US" sz="2800" dirty="0" err="1">
                <a:latin typeface="Cambria" panose="02040503050406030204" pitchFamily="18" charset="0"/>
              </a:rPr>
              <a:t>sử</a:t>
            </a:r>
            <a:r>
              <a:rPr lang="en-US" sz="2800" dirty="0">
                <a:latin typeface="Cambria" panose="02040503050406030204" pitchFamily="18" charset="0"/>
              </a:rPr>
              <a:t> </a:t>
            </a:r>
            <a:r>
              <a:rPr lang="en-US" sz="2800" dirty="0" err="1">
                <a:latin typeface="Cambria" panose="02040503050406030204" pitchFamily="18" charset="0"/>
              </a:rPr>
              <a:t>dụng</a:t>
            </a:r>
            <a:r>
              <a:rPr lang="en-US" sz="2800" dirty="0">
                <a:latin typeface="Cambria" panose="02040503050406030204" pitchFamily="18" charset="0"/>
              </a:rPr>
              <a:t> </a:t>
            </a:r>
            <a:r>
              <a:rPr lang="en-US" sz="2800" dirty="0" err="1">
                <a:latin typeface="Cambria" panose="02040503050406030204" pitchFamily="18" charset="0"/>
              </a:rPr>
              <a:t>khi</a:t>
            </a:r>
            <a:r>
              <a:rPr lang="en-US" sz="2800" dirty="0">
                <a:latin typeface="Cambria" panose="02040503050406030204" pitchFamily="18" charset="0"/>
              </a:rPr>
              <a:t> </a:t>
            </a:r>
            <a:r>
              <a:rPr lang="en-US" sz="2800" dirty="0" err="1">
                <a:latin typeface="Cambria" panose="02040503050406030204" pitchFamily="18" charset="0"/>
              </a:rPr>
              <a:t>triển</a:t>
            </a:r>
            <a:r>
              <a:rPr lang="en-US" sz="2800" dirty="0">
                <a:latin typeface="Cambria" panose="02040503050406030204" pitchFamily="18" charset="0"/>
              </a:rPr>
              <a:t> </a:t>
            </a:r>
            <a:r>
              <a:rPr lang="en-US" sz="2800" dirty="0" err="1">
                <a:latin typeface="Cambria" panose="02040503050406030204" pitchFamily="18" charset="0"/>
              </a:rPr>
              <a:t>khai</a:t>
            </a:r>
            <a:r>
              <a:rPr lang="en-US" sz="2800" dirty="0">
                <a:latin typeface="Cambria" panose="02040503050406030204" pitchFamily="18" charset="0"/>
              </a:rPr>
              <a:t> </a:t>
            </a:r>
            <a:r>
              <a:rPr lang="en-US" sz="2800" dirty="0" err="1">
                <a:latin typeface="Cambria" panose="02040503050406030204" pitchFamily="18" charset="0"/>
              </a:rPr>
              <a:t>dự</a:t>
            </a:r>
            <a:r>
              <a:rPr lang="en-US" sz="2800" dirty="0">
                <a:latin typeface="Cambria" panose="02040503050406030204" pitchFamily="18" charset="0"/>
              </a:rPr>
              <a:t> </a:t>
            </a:r>
            <a:r>
              <a:rPr lang="en-US" sz="2800" dirty="0" err="1">
                <a:latin typeface="Cambria" panose="02040503050406030204" pitchFamily="18" charset="0"/>
              </a:rPr>
              <a:t>án</a:t>
            </a:r>
            <a:endParaRPr lang="en-US" sz="2800" dirty="0">
              <a:latin typeface="Cambria" panose="02040503050406030204" pitchFamily="18" charset="0"/>
            </a:endParaRPr>
          </a:p>
          <a:p>
            <a:pPr algn="just">
              <a:buFont typeface="Wingdings" panose="05000000000000000000" pitchFamily="2" charset="2"/>
              <a:buChar char="ü"/>
            </a:pPr>
            <a:r>
              <a:rPr lang="en-US" sz="2800" dirty="0" err="1">
                <a:latin typeface="Cambria" panose="02040503050406030204" pitchFamily="18" charset="0"/>
              </a:rPr>
              <a:t>Thiết</a:t>
            </a:r>
            <a:r>
              <a:rPr lang="en-US" sz="2800" dirty="0">
                <a:latin typeface="Cambria" panose="02040503050406030204" pitchFamily="18" charset="0"/>
              </a:rPr>
              <a:t> </a:t>
            </a:r>
            <a:r>
              <a:rPr lang="en-US" sz="2800" dirty="0" err="1">
                <a:latin typeface="Cambria" panose="02040503050406030204" pitchFamily="18" charset="0"/>
              </a:rPr>
              <a:t>kế</a:t>
            </a:r>
            <a:r>
              <a:rPr lang="en-US" sz="2800" dirty="0">
                <a:latin typeface="Cambria" panose="02040503050406030204" pitchFamily="18" charset="0"/>
              </a:rPr>
              <a:t> </a:t>
            </a:r>
            <a:r>
              <a:rPr lang="en-US" sz="2800" dirty="0" err="1">
                <a:latin typeface="Cambria" panose="02040503050406030204" pitchFamily="18" charset="0"/>
              </a:rPr>
              <a:t>cấu</a:t>
            </a:r>
            <a:r>
              <a:rPr lang="en-US" sz="2800" dirty="0">
                <a:latin typeface="Cambria" panose="02040503050406030204" pitchFamily="18" charset="0"/>
              </a:rPr>
              <a:t> </a:t>
            </a:r>
            <a:r>
              <a:rPr lang="en-US" sz="2800" dirty="0" err="1">
                <a:latin typeface="Cambria" panose="02040503050406030204" pitchFamily="18" charset="0"/>
              </a:rPr>
              <a:t>trúc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cho</a:t>
            </a:r>
            <a:r>
              <a:rPr lang="en-US" sz="2800" dirty="0">
                <a:latin typeface="Cambria" panose="02040503050406030204" pitchFamily="18" charset="0"/>
              </a:rPr>
              <a:t> </a:t>
            </a:r>
            <a:r>
              <a:rPr lang="en-US" sz="2800" dirty="0" err="1">
                <a:latin typeface="Cambria" panose="02040503050406030204" pitchFamily="18" charset="0"/>
              </a:rPr>
              <a:t>dự</a:t>
            </a:r>
            <a:r>
              <a:rPr lang="en-US" sz="2800" dirty="0">
                <a:latin typeface="Cambria" panose="02040503050406030204" pitchFamily="18" charset="0"/>
              </a:rPr>
              <a:t> </a:t>
            </a:r>
            <a:r>
              <a:rPr lang="en-US" sz="2800" dirty="0" err="1">
                <a:latin typeface="Cambria" panose="02040503050406030204" pitchFamily="18" charset="0"/>
              </a:rPr>
              <a:t>án</a:t>
            </a:r>
            <a:r>
              <a:rPr lang="en-US" sz="2800" dirty="0">
                <a:latin typeface="Cambria" panose="02040503050406030204" pitchFamily="18" charset="0"/>
              </a:rPr>
              <a:t>, </a:t>
            </a:r>
            <a:r>
              <a:rPr lang="en-US" sz="2800" dirty="0" err="1">
                <a:latin typeface="Cambria" panose="02040503050406030204" pitchFamily="18" charset="0"/>
              </a:rPr>
              <a:t>trích</a:t>
            </a:r>
            <a:r>
              <a:rPr lang="en-US" sz="2800" dirty="0">
                <a:latin typeface="Cambria" panose="02040503050406030204" pitchFamily="18" charset="0"/>
              </a:rPr>
              <a:t> </a:t>
            </a:r>
            <a:r>
              <a:rPr lang="en-US" sz="2800" dirty="0" err="1">
                <a:latin typeface="Cambria" panose="02040503050406030204" pitchFamily="18" charset="0"/>
              </a:rPr>
              <a:t>lọc</a:t>
            </a:r>
            <a:r>
              <a:rPr lang="en-US" sz="2800" dirty="0">
                <a:latin typeface="Cambria" panose="02040503050406030204" pitchFamily="18" charset="0"/>
              </a:rPr>
              <a:t> </a:t>
            </a:r>
            <a:r>
              <a:rPr lang="en-US" sz="2800" dirty="0" err="1">
                <a:latin typeface="Cambria" panose="02040503050406030204" pitchFamily="18" charset="0"/>
              </a:rPr>
              <a:t>cấu</a:t>
            </a:r>
            <a:r>
              <a:rPr lang="en-US" sz="2800" dirty="0">
                <a:latin typeface="Cambria" panose="02040503050406030204" pitchFamily="18" charset="0"/>
              </a:rPr>
              <a:t> </a:t>
            </a:r>
            <a:r>
              <a:rPr lang="en-US" sz="2800" dirty="0" err="1">
                <a:latin typeface="Cambria" panose="02040503050406030204" pitchFamily="18" charset="0"/>
              </a:rPr>
              <a:t>trúc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r>
              <a:rPr lang="en-US" sz="2800" dirty="0">
                <a:latin typeface="Cambria" panose="02040503050406030204" pitchFamily="18" charset="0"/>
              </a:rPr>
              <a:t> </a:t>
            </a:r>
            <a:r>
              <a:rPr lang="en-US" sz="2800" dirty="0" err="1">
                <a:latin typeface="Cambria" panose="02040503050406030204" pitchFamily="18" charset="0"/>
              </a:rPr>
              <a:t>để</a:t>
            </a:r>
            <a:r>
              <a:rPr lang="en-US" sz="2800" dirty="0">
                <a:latin typeface="Cambria" panose="02040503050406030204" pitchFamily="18" charset="0"/>
              </a:rPr>
              <a:t> </a:t>
            </a:r>
            <a:r>
              <a:rPr lang="en-US" sz="2800" dirty="0" err="1">
                <a:latin typeface="Cambria" panose="02040503050406030204" pitchFamily="18" charset="0"/>
              </a:rPr>
              <a:t>phục</a:t>
            </a:r>
            <a:r>
              <a:rPr lang="en-US" sz="2800" dirty="0">
                <a:latin typeface="Cambria" panose="02040503050406030204" pitchFamily="18" charset="0"/>
              </a:rPr>
              <a:t> </a:t>
            </a:r>
            <a:r>
              <a:rPr lang="en-US" sz="2800" dirty="0" err="1">
                <a:latin typeface="Cambria" panose="02040503050406030204" pitchFamily="18" charset="0"/>
              </a:rPr>
              <a:t>vụ</a:t>
            </a:r>
            <a:r>
              <a:rPr lang="en-US" sz="2800" dirty="0">
                <a:latin typeface="Cambria" panose="02040503050406030204" pitchFamily="18" charset="0"/>
              </a:rPr>
              <a:t> </a:t>
            </a:r>
            <a:r>
              <a:rPr lang="en-US" sz="2800" dirty="0" err="1">
                <a:latin typeface="Cambria" panose="02040503050406030204" pitchFamily="18" charset="0"/>
              </a:rPr>
              <a:t>cho</a:t>
            </a:r>
            <a:r>
              <a:rPr lang="en-US" sz="2800" dirty="0">
                <a:latin typeface="Cambria" panose="02040503050406030204" pitchFamily="18" charset="0"/>
              </a:rPr>
              <a:t> </a:t>
            </a:r>
            <a:r>
              <a:rPr lang="en-US" sz="2800" dirty="0" err="1">
                <a:latin typeface="Cambria" panose="02040503050406030204" pitchFamily="18" charset="0"/>
              </a:rPr>
              <a:t>mô</a:t>
            </a:r>
            <a:r>
              <a:rPr lang="en-US" sz="2800" dirty="0">
                <a:latin typeface="Cambria" panose="02040503050406030204" pitchFamily="18" charset="0"/>
              </a:rPr>
              <a:t> </a:t>
            </a:r>
            <a:r>
              <a:rPr lang="en-US" sz="2800" dirty="0" err="1">
                <a:latin typeface="Cambria" panose="02040503050406030204" pitchFamily="18" charset="0"/>
              </a:rPr>
              <a:t>hình</a:t>
            </a:r>
            <a:r>
              <a:rPr lang="en-US" sz="2800" dirty="0">
                <a:latin typeface="Cambria" panose="02040503050406030204" pitchFamily="18" charset="0"/>
              </a:rPr>
              <a:t> </a:t>
            </a:r>
            <a:r>
              <a:rPr lang="en-US" sz="2800" dirty="0" err="1">
                <a:latin typeface="Cambria" panose="02040503050406030204" pitchFamily="18" charset="0"/>
              </a:rPr>
              <a:t>máy</a:t>
            </a:r>
            <a:r>
              <a:rPr lang="en-US" sz="2800" dirty="0">
                <a:latin typeface="Cambria" panose="02040503050406030204" pitchFamily="18" charset="0"/>
              </a:rPr>
              <a:t> </a:t>
            </a:r>
            <a:r>
              <a:rPr lang="en-US" sz="2800" dirty="0" err="1">
                <a:latin typeface="Cambria" panose="02040503050406030204" pitchFamily="18" charset="0"/>
              </a:rPr>
              <a:t>học</a:t>
            </a:r>
            <a:endParaRPr lang="en-US" sz="2800" dirty="0">
              <a:latin typeface="Cambria" panose="02040503050406030204" pitchFamily="18" charset="0"/>
            </a:endParaRPr>
          </a:p>
          <a:p>
            <a:pPr algn="just">
              <a:buFont typeface="Wingdings" panose="05000000000000000000" pitchFamily="2" charset="2"/>
              <a:buChar char="ü"/>
            </a:pPr>
            <a:r>
              <a:rPr lang="en-US" sz="2800" dirty="0" err="1">
                <a:latin typeface="Cambria" panose="02040503050406030204" pitchFamily="18" charset="0"/>
              </a:rPr>
              <a:t>Hiểu</a:t>
            </a:r>
            <a:r>
              <a:rPr lang="en-US" sz="2800" dirty="0">
                <a:latin typeface="Cambria" panose="02040503050406030204" pitchFamily="18" charset="0"/>
              </a:rPr>
              <a:t> </a:t>
            </a:r>
            <a:r>
              <a:rPr lang="en-US" sz="2800" dirty="0" err="1">
                <a:latin typeface="Cambria" panose="02040503050406030204" pitchFamily="18" charset="0"/>
              </a:rPr>
              <a:t>sơ</a:t>
            </a:r>
            <a:r>
              <a:rPr lang="en-US" sz="2800" dirty="0">
                <a:latin typeface="Cambria" panose="02040503050406030204" pitchFamily="18" charset="0"/>
              </a:rPr>
              <a:t> </a:t>
            </a:r>
            <a:r>
              <a:rPr lang="en-US" sz="2800" dirty="0" err="1">
                <a:latin typeface="Cambria" panose="02040503050406030204" pitchFamily="18" charset="0"/>
              </a:rPr>
              <a:t>lược</a:t>
            </a:r>
            <a:r>
              <a:rPr lang="en-US" sz="2800" dirty="0">
                <a:latin typeface="Cambria" panose="02040503050406030204" pitchFamily="18" charset="0"/>
              </a:rPr>
              <a:t> </a:t>
            </a:r>
            <a:r>
              <a:rPr lang="en-US" sz="2800" dirty="0" err="1">
                <a:latin typeface="Cambria" panose="02040503050406030204" pitchFamily="18" charset="0"/>
              </a:rPr>
              <a:t>các</a:t>
            </a:r>
            <a:r>
              <a:rPr lang="en-US" sz="2800" dirty="0">
                <a:latin typeface="Cambria" panose="02040503050406030204" pitchFamily="18" charset="0"/>
              </a:rPr>
              <a:t> </a:t>
            </a:r>
            <a:r>
              <a:rPr lang="en-US" sz="2800" dirty="0" err="1">
                <a:latin typeface="Cambria" panose="02040503050406030204" pitchFamily="18" charset="0"/>
              </a:rPr>
              <a:t>phiên</a:t>
            </a:r>
            <a:r>
              <a:rPr lang="en-US" sz="2800" dirty="0">
                <a:latin typeface="Cambria" panose="02040503050406030204" pitchFamily="18" charset="0"/>
              </a:rPr>
              <a:t> </a:t>
            </a:r>
            <a:r>
              <a:rPr lang="en-US" sz="2800" dirty="0" err="1">
                <a:latin typeface="Cambria" panose="02040503050406030204" pitchFamily="18" charset="0"/>
              </a:rPr>
              <a:t>bản</a:t>
            </a:r>
            <a:r>
              <a:rPr lang="en-US" sz="2800" dirty="0">
                <a:latin typeface="Cambria" panose="02040503050406030204" pitchFamily="18" charset="0"/>
              </a:rPr>
              <a:t> Big Data </a:t>
            </a:r>
            <a:r>
              <a:rPr lang="en-US" sz="2800" dirty="0" err="1">
                <a:latin typeface="Cambria" panose="02040503050406030204" pitchFamily="18" charset="0"/>
              </a:rPr>
              <a:t>và</a:t>
            </a:r>
            <a:r>
              <a:rPr lang="en-US" sz="2800" dirty="0">
                <a:latin typeface="Cambria" panose="02040503050406030204" pitchFamily="18" charset="0"/>
              </a:rPr>
              <a:t> </a:t>
            </a:r>
            <a:r>
              <a:rPr lang="en-US" sz="2800" dirty="0" err="1">
                <a:latin typeface="Cambria" panose="02040503050406030204" pitchFamily="18" charset="0"/>
              </a:rPr>
              <a:t>các</a:t>
            </a:r>
            <a:r>
              <a:rPr lang="en-US" sz="2800" dirty="0">
                <a:latin typeface="Cambria" panose="02040503050406030204" pitchFamily="18" charset="0"/>
              </a:rPr>
              <a:t> </a:t>
            </a:r>
            <a:r>
              <a:rPr lang="en-US" sz="2800" dirty="0" err="1">
                <a:latin typeface="Cambria" panose="02040503050406030204" pitchFamily="18" charset="0"/>
              </a:rPr>
              <a:t>thách</a:t>
            </a:r>
            <a:r>
              <a:rPr lang="en-US" sz="2800" dirty="0">
                <a:latin typeface="Cambria" panose="02040503050406030204" pitchFamily="18" charset="0"/>
              </a:rPr>
              <a:t> </a:t>
            </a:r>
            <a:r>
              <a:rPr lang="en-US" sz="2800" dirty="0" err="1">
                <a:latin typeface="Cambria" panose="02040503050406030204" pitchFamily="18" charset="0"/>
              </a:rPr>
              <a:t>thức</a:t>
            </a:r>
            <a:endParaRPr lang="vi-VN" sz="2800" dirty="0">
              <a:latin typeface="Cambria" panose="02040503050406030204" pitchFamily="18" charset="0"/>
            </a:endParaRPr>
          </a:p>
        </p:txBody>
      </p:sp>
    </p:spTree>
    <p:extLst>
      <p:ext uri="{BB962C8B-B14F-4D97-AF65-F5344CB8AC3E}">
        <p14:creationId xmlns:p14="http://schemas.microsoft.com/office/powerpoint/2010/main" val="37031455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2" name="Rectangle 11"/>
          <p:cNvSpPr/>
          <p:nvPr/>
        </p:nvSpPr>
        <p:spPr>
          <a:xfrm>
            <a:off x="5087455" y="6486347"/>
            <a:ext cx="2712602" cy="307777"/>
          </a:xfrm>
          <a:prstGeom prst="rect">
            <a:avLst/>
          </a:prstGeom>
        </p:spPr>
        <p:txBody>
          <a:bodyPr wrap="none">
            <a:spAutoFit/>
          </a:bodyPr>
          <a:lstStyle/>
          <a:p>
            <a:r>
              <a:rPr lang="en-US" dirty="0"/>
              <a:t>Source: https://www.reddit.com/</a:t>
            </a:r>
          </a:p>
        </p:txBody>
      </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cấu</a:t>
            </a:r>
            <a:r>
              <a:rPr lang="en-US" sz="2800" dirty="0">
                <a:latin typeface="Cambria" panose="02040503050406030204" pitchFamily="18" charset="0"/>
              </a:rPr>
              <a:t> </a:t>
            </a:r>
            <a:r>
              <a:rPr lang="en-US" sz="2800" dirty="0" err="1">
                <a:latin typeface="Cambria" panose="02040503050406030204" pitchFamily="18" charset="0"/>
              </a:rPr>
              <a:t>trúc</a:t>
            </a:r>
            <a:endParaRPr lang="en-US" sz="2800" dirty="0">
              <a:latin typeface="Cambria" panose="02040503050406030204" pitchFamily="18" charset="0"/>
            </a:endParaRPr>
          </a:p>
        </p:txBody>
      </p:sp>
      <p:sp>
        <p:nvSpPr>
          <p:cNvPr id="8" name="Rectangle 7"/>
          <p:cNvSpPr/>
          <p:nvPr/>
        </p:nvSpPr>
        <p:spPr>
          <a:xfrm>
            <a:off x="823200" y="1598068"/>
            <a:ext cx="5793600" cy="3785652"/>
          </a:xfrm>
          <a:prstGeom prst="rect">
            <a:avLst/>
          </a:prstGeom>
        </p:spPr>
        <p:txBody>
          <a:bodyPr wrap="square">
            <a:spAutoFit/>
          </a:bodyPr>
          <a:lstStyle/>
          <a:p>
            <a:pPr marL="457200" indent="-457200" algn="just">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Đây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loại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dễ</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tìm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kiếm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sắp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xếp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vì</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thường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chứa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chúng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bằng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trường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định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sẵn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từ</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trước</a:t>
            </a:r>
            <a:endParaRPr lang="en-US" sz="24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
            </a:r>
            <a:r>
              <a:rPr lang="vi-VN" sz="2400" dirty="0">
                <a:latin typeface="Times New Roman" panose="02020603050405020304" pitchFamily="18" charset="0"/>
                <a:cs typeface="Times New Roman" panose="02020603050405020304" pitchFamily="18" charset="0"/>
              </a:rPr>
              <a:t>ữ liệu có cấu trúc được quản lý bằng Ngôn ngữ Truy vấn Có cấu trúc (Structured Query Language — SQL)</a:t>
            </a:r>
            <a:endParaRPr lang="en-US" sz="24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cụ</a:t>
            </a:r>
            <a:r>
              <a:rPr lang="en-US" sz="2400" dirty="0">
                <a:latin typeface="Times New Roman" panose="02020603050405020304" pitchFamily="18" charset="0"/>
                <a:cs typeface="Times New Roman" panose="02020603050405020304" pitchFamily="18" charset="0"/>
              </a:rPr>
              <a:t>: MySQL, Microsoft SQL Server</a:t>
            </a:r>
            <a:r>
              <a:rPr lang="vi-VN"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t>
            </a:r>
          </a:p>
        </p:txBody>
      </p:sp>
      <p:pic>
        <p:nvPicPr>
          <p:cNvPr id="8194" name="Picture 2" descr="Structured vs. Unstructured Data: What You Need to Kno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6856" y="1640086"/>
            <a:ext cx="5675144" cy="3528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01708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2" name="Rectangle 11"/>
          <p:cNvSpPr/>
          <p:nvPr/>
        </p:nvSpPr>
        <p:spPr>
          <a:xfrm>
            <a:off x="5087455" y="6486347"/>
            <a:ext cx="2712602" cy="307777"/>
          </a:xfrm>
          <a:prstGeom prst="rect">
            <a:avLst/>
          </a:prstGeom>
        </p:spPr>
        <p:txBody>
          <a:bodyPr wrap="none">
            <a:spAutoFit/>
          </a:bodyPr>
          <a:lstStyle/>
          <a:p>
            <a:r>
              <a:rPr lang="en-US" dirty="0"/>
              <a:t>Source: https://www.bisok.com/</a:t>
            </a:r>
          </a:p>
        </p:txBody>
      </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phi </a:t>
            </a:r>
            <a:r>
              <a:rPr lang="en-US" sz="2800" dirty="0" err="1">
                <a:latin typeface="Cambria" panose="02040503050406030204" pitchFamily="18" charset="0"/>
              </a:rPr>
              <a:t>cấu</a:t>
            </a:r>
            <a:r>
              <a:rPr lang="en-US" sz="2800" dirty="0">
                <a:latin typeface="Cambria" panose="02040503050406030204" pitchFamily="18" charset="0"/>
              </a:rPr>
              <a:t> </a:t>
            </a:r>
            <a:r>
              <a:rPr lang="en-US" sz="2800" dirty="0" err="1">
                <a:latin typeface="Cambria" panose="02040503050406030204" pitchFamily="18" charset="0"/>
              </a:rPr>
              <a:t>trúc</a:t>
            </a:r>
            <a:endParaRPr lang="en-US" sz="2800" dirty="0">
              <a:latin typeface="Cambria" panose="02040503050406030204" pitchFamily="18" charset="0"/>
            </a:endParaRPr>
          </a:p>
        </p:txBody>
      </p:sp>
      <p:sp>
        <p:nvSpPr>
          <p:cNvPr id="8" name="Rectangle 7"/>
          <p:cNvSpPr/>
          <p:nvPr/>
        </p:nvSpPr>
        <p:spPr>
          <a:xfrm>
            <a:off x="852000" y="1441059"/>
            <a:ext cx="10682400" cy="2677656"/>
          </a:xfrm>
          <a:prstGeom prst="rect">
            <a:avLst/>
          </a:prstGeom>
        </p:spPr>
        <p:txBody>
          <a:bodyPr wrap="square">
            <a:spAutoFit/>
          </a:bodyPr>
          <a:lstStyle/>
          <a:p>
            <a:pPr marL="342900" indent="-342900" algn="just">
              <a:buFont typeface="Arial" panose="020B0604020202020204" pitchFamily="34" charset="0"/>
              <a:buChar char="•"/>
            </a:pPr>
            <a:r>
              <a:rPr lang="en-US" sz="2800" dirty="0" err="1">
                <a:latin typeface="Times New Roman" panose="02020603050405020304" pitchFamily="18" charset="0"/>
                <a:cs typeface="Times New Roman" panose="02020603050405020304" pitchFamily="18" charset="0"/>
              </a:rPr>
              <a:t>Một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phần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rất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lớn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của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tất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cả</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dữ</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liệu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trên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thế</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giới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này</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dữ</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liệu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Không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cấu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trúc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Loại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dữ</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liệu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này</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loại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không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thể</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chứa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trong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dữ</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liệu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dạng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hàng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cột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nó</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cũng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không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có</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mô</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hình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dữ</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liệu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nào</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liên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quan</a:t>
            </a:r>
            <a:r>
              <a:rPr lang="en-US" sz="2800" dirty="0">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800" dirty="0" err="1">
                <a:latin typeface="Times New Roman" panose="02020603050405020304" pitchFamily="18" charset="0"/>
                <a:cs typeface="Times New Roman" panose="02020603050405020304" pitchFamily="18" charset="0"/>
              </a:rPr>
              <a:t>Ví</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dụ</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như</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một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đoạn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chữ</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trong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một</a:t>
            </a:r>
            <a:r>
              <a:rPr lang="en-US" sz="2800" dirty="0">
                <a:latin typeface="Times New Roman" panose="02020603050405020304" pitchFamily="18" charset="0"/>
                <a:cs typeface="Times New Roman" panose="02020603050405020304" pitchFamily="18" charset="0"/>
              </a:rPr>
              <a:t> email </a:t>
            </a:r>
            <a:r>
              <a:rPr lang="en-US" sz="2800" dirty="0" err="1">
                <a:latin typeface="Times New Roman" panose="02020603050405020304" pitchFamily="18" charset="0"/>
                <a:cs typeface="Times New Roman" panose="02020603050405020304" pitchFamily="18" charset="0"/>
              </a:rPr>
              <a:t>chẳng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hạn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Sự</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thiếu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hụt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về</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cấu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trúc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đã</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khiến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dữ</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liệu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Không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cấu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trúc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trở</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nên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khó</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tìm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kiếm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quản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lý</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phân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tích</a:t>
            </a:r>
            <a:r>
              <a:rPr lang="en-US" sz="2800" dirty="0">
                <a:latin typeface="Times New Roman" panose="02020603050405020304" pitchFamily="18" charset="0"/>
                <a:cs typeface="Times New Roman" panose="02020603050405020304" pitchFamily="18" charset="0"/>
              </a:rPr>
              <a:t>.</a:t>
            </a:r>
          </a:p>
        </p:txBody>
      </p:sp>
      <p:pic>
        <p:nvPicPr>
          <p:cNvPr id="11" name="Picture 10"/>
          <p:cNvPicPr>
            <a:picLocks noChangeAspect="1"/>
          </p:cNvPicPr>
          <p:nvPr/>
        </p:nvPicPr>
        <p:blipFill>
          <a:blip r:embed="rId3"/>
          <a:stretch>
            <a:fillRect/>
          </a:stretch>
        </p:blipFill>
        <p:spPr>
          <a:xfrm>
            <a:off x="2707684" y="4065562"/>
            <a:ext cx="7728808" cy="2210198"/>
          </a:xfrm>
          <a:prstGeom prst="rect">
            <a:avLst/>
          </a:prstGeom>
        </p:spPr>
      </p:pic>
    </p:spTree>
    <p:extLst>
      <p:ext uri="{BB962C8B-B14F-4D97-AF65-F5344CB8AC3E}">
        <p14:creationId xmlns:p14="http://schemas.microsoft.com/office/powerpoint/2010/main" val="1331501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pic>
        <p:nvPicPr>
          <p:cNvPr id="16" name="Picture 6" descr="https://www.oriresults.com/wp-content/uploads/Blog-Whats-Hiding-in-Your-Unstructured-Data-1000x592p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8400" y="765550"/>
            <a:ext cx="9578284" cy="5670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12560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2" name="Rectangle 11"/>
          <p:cNvSpPr/>
          <p:nvPr/>
        </p:nvSpPr>
        <p:spPr>
          <a:xfrm>
            <a:off x="5087455" y="6486347"/>
            <a:ext cx="2741456" cy="307777"/>
          </a:xfrm>
          <a:prstGeom prst="rect">
            <a:avLst/>
          </a:prstGeom>
        </p:spPr>
        <p:txBody>
          <a:bodyPr wrap="none">
            <a:spAutoFit/>
          </a:bodyPr>
          <a:lstStyle/>
          <a:p>
            <a:r>
              <a:rPr lang="en-US" dirty="0"/>
              <a:t>Source: https://lawtomated.com/</a:t>
            </a:r>
          </a:p>
        </p:txBody>
      </p:sp>
      <p:pic>
        <p:nvPicPr>
          <p:cNvPr id="10" name="Picture 9"/>
          <p:cNvPicPr>
            <a:picLocks noChangeAspect="1"/>
          </p:cNvPicPr>
          <p:nvPr/>
        </p:nvPicPr>
        <p:blipFill rotWithShape="1">
          <a:blip r:embed="rId3"/>
          <a:srcRect l="627" t="495" b="5589"/>
          <a:stretch/>
        </p:blipFill>
        <p:spPr>
          <a:xfrm>
            <a:off x="2455200" y="920104"/>
            <a:ext cx="7070400" cy="5198400"/>
          </a:xfrm>
          <a:prstGeom prst="rect">
            <a:avLst/>
          </a:prstGeom>
        </p:spPr>
      </p:pic>
    </p:spTree>
    <p:extLst>
      <p:ext uri="{BB962C8B-B14F-4D97-AF65-F5344CB8AC3E}">
        <p14:creationId xmlns:p14="http://schemas.microsoft.com/office/powerpoint/2010/main" val="3501104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2" name="Rectangle 11"/>
          <p:cNvSpPr/>
          <p:nvPr/>
        </p:nvSpPr>
        <p:spPr>
          <a:xfrm>
            <a:off x="5087455" y="6486347"/>
            <a:ext cx="2712602" cy="307777"/>
          </a:xfrm>
          <a:prstGeom prst="rect">
            <a:avLst/>
          </a:prstGeom>
        </p:spPr>
        <p:txBody>
          <a:bodyPr wrap="none">
            <a:spAutoFit/>
          </a:bodyPr>
          <a:lstStyle/>
          <a:p>
            <a:r>
              <a:rPr lang="en-US" dirty="0"/>
              <a:t>Source: https://www.reddit.com/</a:t>
            </a:r>
          </a:p>
        </p:txBody>
      </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bán</a:t>
            </a:r>
            <a:r>
              <a:rPr lang="en-US" sz="2800" dirty="0">
                <a:latin typeface="Cambria" panose="02040503050406030204" pitchFamily="18" charset="0"/>
              </a:rPr>
              <a:t> </a:t>
            </a:r>
            <a:r>
              <a:rPr lang="en-US" sz="2800" dirty="0" err="1">
                <a:latin typeface="Cambria" panose="02040503050406030204" pitchFamily="18" charset="0"/>
              </a:rPr>
              <a:t>cấu</a:t>
            </a:r>
            <a:r>
              <a:rPr lang="en-US" sz="2800" dirty="0">
                <a:latin typeface="Cambria" panose="02040503050406030204" pitchFamily="18" charset="0"/>
              </a:rPr>
              <a:t> </a:t>
            </a:r>
            <a:r>
              <a:rPr lang="en-US" sz="2800" dirty="0" err="1">
                <a:latin typeface="Cambria" panose="02040503050406030204" pitchFamily="18" charset="0"/>
              </a:rPr>
              <a:t>trúc</a:t>
            </a:r>
            <a:endParaRPr lang="vi-VN" sz="2400" dirty="0">
              <a:latin typeface="Cambria" panose="02040503050406030204" pitchFamily="18" charset="0"/>
            </a:endParaRPr>
          </a:p>
        </p:txBody>
      </p:sp>
      <p:sp>
        <p:nvSpPr>
          <p:cNvPr id="8" name="Rectangle 7"/>
          <p:cNvSpPr/>
          <p:nvPr/>
        </p:nvSpPr>
        <p:spPr>
          <a:xfrm>
            <a:off x="807332" y="1483981"/>
            <a:ext cx="10993468" cy="4401205"/>
          </a:xfrm>
          <a:prstGeom prst="rect">
            <a:avLst/>
          </a:prstGeom>
        </p:spPr>
        <p:txBody>
          <a:bodyPr wrap="square">
            <a:spAutoFit/>
          </a:bodyPr>
          <a:lstStyle/>
          <a:p>
            <a:pPr marL="457200" indent="-457200" algn="just">
              <a:buFont typeface="Arial" panose="020B0604020202020204" pitchFamily="34" charset="0"/>
              <a:buChar char="•"/>
            </a:pPr>
            <a:r>
              <a:rPr lang="vi-VN" sz="2800" dirty="0">
                <a:latin typeface="+mj-lt"/>
              </a:rPr>
              <a:t>Ngoài dữ liệu Có cấu trúc và Không cấu trúc, có một loại dữ liệu khác nữa, cơ bản là dựa trên sự pha trộn của 2 loại trên. Loại dữ liệu này có một số tính chất đồng nhất có thể xác định được, nhưng lại không hình thành một cấu trúc rõ ràng và phù hợp với CSDL quan hệ. </a:t>
            </a:r>
            <a:endParaRPr lang="en-US" sz="2800" dirty="0">
              <a:latin typeface="+mj-lt"/>
            </a:endParaRPr>
          </a:p>
          <a:p>
            <a:pPr marL="457200" indent="-457200" algn="just">
              <a:buFont typeface="Arial" panose="020B0604020202020204" pitchFamily="34" charset="0"/>
              <a:buChar char="•"/>
            </a:pPr>
            <a:r>
              <a:rPr lang="en-US" sz="2800" dirty="0">
                <a:latin typeface="+mj-lt"/>
              </a:rPr>
              <a:t>M</a:t>
            </a:r>
            <a:r>
              <a:rPr lang="vi-VN" sz="2800" dirty="0">
                <a:latin typeface="+mj-lt"/>
              </a:rPr>
              <a:t>ột số thuộc tính có tổ chức được gán cho nó như các nhãn về ngữ nghĩa (semantic tag) hay các siêu dữ liệu (metadata) với mục đích dễ dàng sắp xếp hơn, nhưng vẫn sẽ có những lỗ hổng trong việc này.</a:t>
            </a:r>
            <a:endParaRPr lang="en-US" sz="2800" dirty="0">
              <a:latin typeface="+mj-lt"/>
            </a:endParaRPr>
          </a:p>
          <a:p>
            <a:pPr marL="457200" indent="-457200" algn="just">
              <a:buFont typeface="Arial" panose="020B0604020202020204" pitchFamily="34" charset="0"/>
              <a:buChar char="•"/>
            </a:pPr>
            <a:r>
              <a:rPr lang="en-US" sz="2800" dirty="0" err="1">
                <a:latin typeface="Times New Roman" panose="02020603050405020304" pitchFamily="18" charset="0"/>
                <a:cs typeface="Times New Roman" panose="02020603050405020304" pitchFamily="18" charset="0"/>
              </a:rPr>
              <a:t>Ví</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dụ</a:t>
            </a:r>
            <a:r>
              <a:rPr lang="en-US" sz="2800" dirty="0">
                <a:latin typeface="Times New Roman" panose="02020603050405020304" pitchFamily="18" charset="0"/>
                <a:cs typeface="Times New Roman" panose="02020603050405020304" pitchFamily="18" charset="0"/>
              </a:rPr>
              <a:t>:</a:t>
            </a:r>
            <a:r>
              <a:rPr lang="vi-VN" sz="2800" dirty="0">
                <a:latin typeface="Times New Roman" panose="02020603050405020304" pitchFamily="18" charset="0"/>
                <a:cs typeface="Times New Roman" panose="02020603050405020304" pitchFamily="18" charset="0"/>
              </a:rPr>
              <a:t> </a:t>
            </a:r>
            <a:r>
              <a:rPr lang="vi-VN" sz="2800" dirty="0">
                <a:latin typeface="+mj-lt"/>
              </a:rPr>
              <a:t>Email là một ví dụ điển hình. Nội dung thực chất của email thuộc dạng Không cấu trúc, nhưng nó lại mang các dữ liệu Có cấu trúc như tên, địa chỉ của người gửi và người nhận, thời gian gửi</a:t>
            </a:r>
            <a:r>
              <a:rPr lang="en-US" sz="2800" dirty="0">
                <a:latin typeface="+mj-lt"/>
              </a:rPr>
              <a:t>…</a:t>
            </a:r>
          </a:p>
        </p:txBody>
      </p:sp>
    </p:spTree>
    <p:extLst>
      <p:ext uri="{BB962C8B-B14F-4D97-AF65-F5344CB8AC3E}">
        <p14:creationId xmlns:p14="http://schemas.microsoft.com/office/powerpoint/2010/main" val="16097815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25</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9376" y="802139"/>
            <a:ext cx="3766224" cy="5684208"/>
          </a:xfrm>
          <a:prstGeom prst="rect">
            <a:avLst/>
          </a:prstGeom>
        </p:spPr>
      </p:pic>
      <p:sp>
        <p:nvSpPr>
          <p:cNvPr id="12" name="Rectangle 11"/>
          <p:cNvSpPr/>
          <p:nvPr/>
        </p:nvSpPr>
        <p:spPr>
          <a:xfrm>
            <a:off x="5087455" y="6486347"/>
            <a:ext cx="2712602" cy="307777"/>
          </a:xfrm>
          <a:prstGeom prst="rect">
            <a:avLst/>
          </a:prstGeom>
        </p:spPr>
        <p:txBody>
          <a:bodyPr wrap="none">
            <a:spAutoFit/>
          </a:bodyPr>
          <a:lstStyle/>
          <a:p>
            <a:r>
              <a:rPr lang="en-US" dirty="0"/>
              <a:t>Source: https://www.reddit.com/</a:t>
            </a:r>
          </a:p>
        </p:txBody>
      </p:sp>
    </p:spTree>
    <p:extLst>
      <p:ext uri="{BB962C8B-B14F-4D97-AF65-F5344CB8AC3E}">
        <p14:creationId xmlns:p14="http://schemas.microsoft.com/office/powerpoint/2010/main" val="5254468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26</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400" dirty="0" err="1">
                <a:latin typeface="Cambria" panose="02040503050406030204" pitchFamily="18" charset="0"/>
              </a:rPr>
              <a:t>Thử</a:t>
            </a:r>
            <a:r>
              <a:rPr lang="en-US" sz="2400" dirty="0">
                <a:latin typeface="Cambria" panose="02040503050406030204" pitchFamily="18" charset="0"/>
              </a:rPr>
              <a:t> </a:t>
            </a:r>
            <a:r>
              <a:rPr lang="en-US" sz="2400" dirty="0" err="1">
                <a:latin typeface="Cambria" panose="02040503050406030204" pitchFamily="18" charset="0"/>
              </a:rPr>
              <a:t>nghiệm</a:t>
            </a:r>
            <a:r>
              <a:rPr lang="en-US" sz="2400" dirty="0">
                <a:latin typeface="Cambria" panose="02040503050406030204" pitchFamily="18" charset="0"/>
              </a:rPr>
              <a:t> </a:t>
            </a:r>
            <a:r>
              <a:rPr lang="en-US" sz="2400" dirty="0" err="1">
                <a:latin typeface="Cambria" panose="02040503050406030204" pitchFamily="18" charset="0"/>
              </a:rPr>
              <a:t>đọc</a:t>
            </a:r>
            <a:r>
              <a:rPr lang="en-US" sz="2400" dirty="0">
                <a:latin typeface="Cambria" panose="02040503050406030204" pitchFamily="18" charset="0"/>
              </a:rPr>
              <a:t> </a:t>
            </a:r>
            <a:r>
              <a:rPr lang="en-US" sz="2400" dirty="0" err="1">
                <a:latin typeface="Cambria" panose="02040503050406030204" pitchFamily="18" charset="0"/>
              </a:rPr>
              <a:t>dữ</a:t>
            </a:r>
            <a:r>
              <a:rPr lang="en-US" sz="2400" dirty="0">
                <a:latin typeface="Cambria" panose="02040503050406030204" pitchFamily="18" charset="0"/>
              </a:rPr>
              <a:t> </a:t>
            </a:r>
            <a:r>
              <a:rPr lang="en-US" sz="2400" dirty="0" err="1">
                <a:latin typeface="Cambria" panose="02040503050406030204" pitchFamily="18" charset="0"/>
              </a:rPr>
              <a:t>liệu</a:t>
            </a:r>
            <a:r>
              <a:rPr lang="en-US" sz="2400" dirty="0">
                <a:latin typeface="Cambria" panose="02040503050406030204" pitchFamily="18" charset="0"/>
              </a:rPr>
              <a:t> txt</a:t>
            </a:r>
          </a:p>
          <a:p>
            <a:pPr marL="457200" indent="-457200" algn="just">
              <a:buFont typeface="Wingdings" panose="05000000000000000000" pitchFamily="2" charset="2"/>
              <a:buChar char="v"/>
            </a:pPr>
            <a:r>
              <a:rPr lang="en-US" sz="2400" dirty="0" err="1">
                <a:latin typeface="Cambria" panose="02040503050406030204" pitchFamily="18" charset="0"/>
              </a:rPr>
              <a:t>Thử</a:t>
            </a:r>
            <a:r>
              <a:rPr lang="en-US" sz="2400" dirty="0">
                <a:latin typeface="Cambria" panose="02040503050406030204" pitchFamily="18" charset="0"/>
              </a:rPr>
              <a:t> </a:t>
            </a:r>
            <a:r>
              <a:rPr lang="en-US" sz="2400" dirty="0" err="1">
                <a:latin typeface="Cambria" panose="02040503050406030204" pitchFamily="18" charset="0"/>
              </a:rPr>
              <a:t>nghiệm</a:t>
            </a:r>
            <a:r>
              <a:rPr lang="en-US" sz="2400" dirty="0">
                <a:latin typeface="Cambria" panose="02040503050406030204" pitchFamily="18" charset="0"/>
              </a:rPr>
              <a:t> </a:t>
            </a:r>
            <a:r>
              <a:rPr lang="en-US" sz="2400" dirty="0" err="1">
                <a:latin typeface="Cambria" panose="02040503050406030204" pitchFamily="18" charset="0"/>
              </a:rPr>
              <a:t>đọc</a:t>
            </a:r>
            <a:r>
              <a:rPr lang="en-US" sz="2400" dirty="0">
                <a:latin typeface="Cambria" panose="02040503050406030204" pitchFamily="18" charset="0"/>
              </a:rPr>
              <a:t> </a:t>
            </a:r>
            <a:r>
              <a:rPr lang="en-US" sz="2400" dirty="0" err="1">
                <a:latin typeface="Cambria" panose="02040503050406030204" pitchFamily="18" charset="0"/>
              </a:rPr>
              <a:t>dữ</a:t>
            </a:r>
            <a:r>
              <a:rPr lang="en-US" sz="2400" dirty="0">
                <a:latin typeface="Cambria" panose="02040503050406030204" pitchFamily="18" charset="0"/>
              </a:rPr>
              <a:t> </a:t>
            </a:r>
            <a:r>
              <a:rPr lang="en-US" sz="2400" dirty="0" err="1">
                <a:latin typeface="Cambria" panose="02040503050406030204" pitchFamily="18" charset="0"/>
              </a:rPr>
              <a:t>liệu</a:t>
            </a:r>
            <a:r>
              <a:rPr lang="en-US" sz="2400" dirty="0">
                <a:latin typeface="Cambria" panose="02040503050406030204" pitchFamily="18" charset="0"/>
              </a:rPr>
              <a:t> CSV</a:t>
            </a:r>
          </a:p>
          <a:p>
            <a:pPr marL="457200" indent="-457200" algn="just">
              <a:buFont typeface="Wingdings" panose="05000000000000000000" pitchFamily="2" charset="2"/>
              <a:buChar char="v"/>
            </a:pPr>
            <a:r>
              <a:rPr lang="en-US" sz="2400" dirty="0" err="1">
                <a:latin typeface="Cambria" panose="02040503050406030204" pitchFamily="18" charset="0"/>
              </a:rPr>
              <a:t>Thử</a:t>
            </a:r>
            <a:r>
              <a:rPr lang="en-US" sz="2400" dirty="0">
                <a:latin typeface="Cambria" panose="02040503050406030204" pitchFamily="18" charset="0"/>
              </a:rPr>
              <a:t> </a:t>
            </a:r>
            <a:r>
              <a:rPr lang="en-US" sz="2400" dirty="0" err="1">
                <a:latin typeface="Cambria" panose="02040503050406030204" pitchFamily="18" charset="0"/>
              </a:rPr>
              <a:t>nghiệm</a:t>
            </a:r>
            <a:r>
              <a:rPr lang="en-US" sz="2400" dirty="0">
                <a:latin typeface="Cambria" panose="02040503050406030204" pitchFamily="18" charset="0"/>
              </a:rPr>
              <a:t> </a:t>
            </a:r>
            <a:r>
              <a:rPr lang="en-US" sz="2400" dirty="0" err="1">
                <a:latin typeface="Cambria" panose="02040503050406030204" pitchFamily="18" charset="0"/>
              </a:rPr>
              <a:t>đọc</a:t>
            </a:r>
            <a:r>
              <a:rPr lang="en-US" sz="2400" dirty="0">
                <a:latin typeface="Cambria" panose="02040503050406030204" pitchFamily="18" charset="0"/>
              </a:rPr>
              <a:t> </a:t>
            </a:r>
            <a:r>
              <a:rPr lang="en-US" sz="2400" dirty="0" err="1">
                <a:latin typeface="Cambria" panose="02040503050406030204" pitchFamily="18" charset="0"/>
              </a:rPr>
              <a:t>dữ</a:t>
            </a:r>
            <a:r>
              <a:rPr lang="en-US" sz="2400" dirty="0">
                <a:latin typeface="Cambria" panose="02040503050406030204" pitchFamily="18" charset="0"/>
              </a:rPr>
              <a:t> </a:t>
            </a:r>
            <a:r>
              <a:rPr lang="en-US" sz="2400" dirty="0" err="1">
                <a:latin typeface="Cambria" panose="02040503050406030204" pitchFamily="18" charset="0"/>
              </a:rPr>
              <a:t>liệu</a:t>
            </a:r>
            <a:r>
              <a:rPr lang="en-US" sz="2400" dirty="0">
                <a:latin typeface="Cambria" panose="02040503050406030204" pitchFamily="18" charset="0"/>
              </a:rPr>
              <a:t> JSON</a:t>
            </a:r>
          </a:p>
          <a:p>
            <a:pPr marL="457200" indent="-457200" algn="just">
              <a:buFont typeface="Wingdings" panose="05000000000000000000" pitchFamily="2" charset="2"/>
              <a:buChar char="v"/>
            </a:pPr>
            <a:r>
              <a:rPr lang="en-US" sz="2400" dirty="0" err="1">
                <a:latin typeface="Cambria" panose="02040503050406030204" pitchFamily="18" charset="0"/>
              </a:rPr>
              <a:t>Thử</a:t>
            </a:r>
            <a:r>
              <a:rPr lang="en-US" sz="2400" dirty="0">
                <a:latin typeface="Cambria" panose="02040503050406030204" pitchFamily="18" charset="0"/>
              </a:rPr>
              <a:t> </a:t>
            </a:r>
            <a:r>
              <a:rPr lang="en-US" sz="2400" dirty="0" err="1">
                <a:latin typeface="Cambria" panose="02040503050406030204" pitchFamily="18" charset="0"/>
              </a:rPr>
              <a:t>nghiệm</a:t>
            </a:r>
            <a:r>
              <a:rPr lang="en-US" sz="2400" dirty="0">
                <a:latin typeface="Cambria" panose="02040503050406030204" pitchFamily="18" charset="0"/>
              </a:rPr>
              <a:t> </a:t>
            </a:r>
            <a:r>
              <a:rPr lang="en-US" sz="2400" dirty="0" err="1">
                <a:latin typeface="Cambria" panose="02040503050406030204" pitchFamily="18" charset="0"/>
              </a:rPr>
              <a:t>đọc</a:t>
            </a:r>
            <a:r>
              <a:rPr lang="en-US" sz="2400" dirty="0">
                <a:latin typeface="Cambria" panose="02040503050406030204" pitchFamily="18" charset="0"/>
              </a:rPr>
              <a:t> </a:t>
            </a:r>
            <a:r>
              <a:rPr lang="en-US" sz="2400" dirty="0" err="1">
                <a:latin typeface="Cambria" panose="02040503050406030204" pitchFamily="18" charset="0"/>
              </a:rPr>
              <a:t>dữ</a:t>
            </a:r>
            <a:r>
              <a:rPr lang="en-US" sz="2400" dirty="0">
                <a:latin typeface="Cambria" panose="02040503050406030204" pitchFamily="18" charset="0"/>
              </a:rPr>
              <a:t> </a:t>
            </a:r>
            <a:r>
              <a:rPr lang="en-US" sz="2400" dirty="0" err="1">
                <a:latin typeface="Cambria" panose="02040503050406030204" pitchFamily="18" charset="0"/>
              </a:rPr>
              <a:t>liệu</a:t>
            </a:r>
            <a:r>
              <a:rPr lang="en-US" sz="2400" dirty="0">
                <a:latin typeface="Cambria" panose="02040503050406030204" pitchFamily="18" charset="0"/>
              </a:rPr>
              <a:t> XML</a:t>
            </a:r>
          </a:p>
          <a:p>
            <a:pPr marL="457200" indent="-457200" algn="just">
              <a:buFont typeface="Wingdings" panose="05000000000000000000" pitchFamily="2" charset="2"/>
              <a:buChar char="v"/>
            </a:pPr>
            <a:r>
              <a:rPr lang="en-US" sz="2400" dirty="0" err="1">
                <a:latin typeface="Cambria" panose="02040503050406030204" pitchFamily="18" charset="0"/>
              </a:rPr>
              <a:t>Thử</a:t>
            </a:r>
            <a:r>
              <a:rPr lang="en-US" sz="2400" dirty="0">
                <a:latin typeface="Cambria" panose="02040503050406030204" pitchFamily="18" charset="0"/>
              </a:rPr>
              <a:t> </a:t>
            </a:r>
            <a:r>
              <a:rPr lang="en-US" sz="2400" dirty="0" err="1">
                <a:latin typeface="Cambria" panose="02040503050406030204" pitchFamily="18" charset="0"/>
              </a:rPr>
              <a:t>nghiệm</a:t>
            </a:r>
            <a:r>
              <a:rPr lang="en-US" sz="2400" dirty="0">
                <a:latin typeface="Cambria" panose="02040503050406030204" pitchFamily="18" charset="0"/>
              </a:rPr>
              <a:t> </a:t>
            </a:r>
            <a:r>
              <a:rPr lang="en-US" sz="2400" dirty="0" err="1">
                <a:latin typeface="Cambria" panose="02040503050406030204" pitchFamily="18" charset="0"/>
              </a:rPr>
              <a:t>đọc</a:t>
            </a:r>
            <a:r>
              <a:rPr lang="en-US" sz="2400" dirty="0">
                <a:latin typeface="Cambria" panose="02040503050406030204" pitchFamily="18" charset="0"/>
              </a:rPr>
              <a:t> </a:t>
            </a:r>
            <a:r>
              <a:rPr lang="en-US" sz="2400" dirty="0" err="1">
                <a:latin typeface="Cambria" panose="02040503050406030204" pitchFamily="18" charset="0"/>
              </a:rPr>
              <a:t>dữ</a:t>
            </a:r>
            <a:r>
              <a:rPr lang="en-US" sz="2400" dirty="0">
                <a:latin typeface="Cambria" panose="02040503050406030204" pitchFamily="18" charset="0"/>
              </a:rPr>
              <a:t> </a:t>
            </a:r>
            <a:r>
              <a:rPr lang="en-US" sz="2400" dirty="0" err="1">
                <a:latin typeface="Cambria" panose="02040503050406030204" pitchFamily="18" charset="0"/>
              </a:rPr>
              <a:t>liệu</a:t>
            </a:r>
            <a:r>
              <a:rPr lang="en-US" sz="2400" dirty="0">
                <a:latin typeface="Cambria" panose="02040503050406030204" pitchFamily="18" charset="0"/>
              </a:rPr>
              <a:t> Excel</a:t>
            </a:r>
            <a:endParaRPr lang="vi-VN" sz="2400" dirty="0">
              <a:latin typeface="Cambria" panose="02040503050406030204" pitchFamily="18" charset="0"/>
            </a:endParaRPr>
          </a:p>
        </p:txBody>
      </p:sp>
      <p:pic>
        <p:nvPicPr>
          <p:cNvPr id="8" name="Picture 7"/>
          <p:cNvPicPr>
            <a:picLocks noChangeAspect="1"/>
          </p:cNvPicPr>
          <p:nvPr/>
        </p:nvPicPr>
        <p:blipFill>
          <a:blip r:embed="rId3"/>
          <a:stretch>
            <a:fillRect/>
          </a:stretch>
        </p:blipFill>
        <p:spPr>
          <a:xfrm>
            <a:off x="8453076" y="2262861"/>
            <a:ext cx="3509024" cy="3324339"/>
          </a:xfrm>
          <a:prstGeom prst="rect">
            <a:avLst/>
          </a:prstGeom>
        </p:spPr>
      </p:pic>
      <p:pic>
        <p:nvPicPr>
          <p:cNvPr id="9" name="Picture 8"/>
          <p:cNvPicPr>
            <a:picLocks noChangeAspect="1"/>
          </p:cNvPicPr>
          <p:nvPr/>
        </p:nvPicPr>
        <p:blipFill>
          <a:blip r:embed="rId4"/>
          <a:stretch>
            <a:fillRect/>
          </a:stretch>
        </p:blipFill>
        <p:spPr>
          <a:xfrm>
            <a:off x="816479" y="3083457"/>
            <a:ext cx="3078391" cy="3294047"/>
          </a:xfrm>
          <a:prstGeom prst="rect">
            <a:avLst/>
          </a:prstGeom>
        </p:spPr>
      </p:pic>
      <p:pic>
        <p:nvPicPr>
          <p:cNvPr id="10" name="Picture 9"/>
          <p:cNvPicPr>
            <a:picLocks noChangeAspect="1"/>
          </p:cNvPicPr>
          <p:nvPr/>
        </p:nvPicPr>
        <p:blipFill>
          <a:blip r:embed="rId5"/>
          <a:stretch>
            <a:fillRect/>
          </a:stretch>
        </p:blipFill>
        <p:spPr>
          <a:xfrm>
            <a:off x="5104267" y="2220962"/>
            <a:ext cx="2708266" cy="4028868"/>
          </a:xfrm>
          <a:prstGeom prst="rect">
            <a:avLst/>
          </a:prstGeom>
        </p:spPr>
      </p:pic>
      <p:sp>
        <p:nvSpPr>
          <p:cNvPr id="11" name="Rectangle 10"/>
          <p:cNvSpPr/>
          <p:nvPr/>
        </p:nvSpPr>
        <p:spPr>
          <a:xfrm>
            <a:off x="5812495" y="1336392"/>
            <a:ext cx="6032421" cy="369332"/>
          </a:xfrm>
          <a:prstGeom prst="rect">
            <a:avLst/>
          </a:prstGeom>
        </p:spPr>
        <p:txBody>
          <a:bodyPr wrap="none">
            <a:spAutoFit/>
          </a:bodyPr>
          <a:lstStyle/>
          <a:p>
            <a:r>
              <a:rPr lang="en-US" sz="1800" dirty="0">
                <a:hlinkClick r:id="rId6"/>
              </a:rPr>
              <a:t>https://tranduythanh.com/datasets/SalesTransactions.rar</a:t>
            </a:r>
            <a:r>
              <a:rPr lang="en-US" sz="1800" dirty="0"/>
              <a:t> </a:t>
            </a:r>
          </a:p>
        </p:txBody>
      </p:sp>
    </p:spTree>
    <p:extLst>
      <p:ext uri="{BB962C8B-B14F-4D97-AF65-F5344CB8AC3E}">
        <p14:creationId xmlns:p14="http://schemas.microsoft.com/office/powerpoint/2010/main" val="7061724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27</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txt</a:t>
            </a:r>
          </a:p>
        </p:txBody>
      </p:sp>
      <p:pic>
        <p:nvPicPr>
          <p:cNvPr id="9" name="Picture 8"/>
          <p:cNvPicPr>
            <a:picLocks noChangeAspect="1"/>
          </p:cNvPicPr>
          <p:nvPr/>
        </p:nvPicPr>
        <p:blipFill>
          <a:blip r:embed="rId3"/>
          <a:stretch>
            <a:fillRect/>
          </a:stretch>
        </p:blipFill>
        <p:spPr>
          <a:xfrm>
            <a:off x="2565354" y="1443943"/>
            <a:ext cx="6996246" cy="2280850"/>
          </a:xfrm>
          <a:prstGeom prst="rect">
            <a:avLst/>
          </a:prstGeom>
        </p:spPr>
      </p:pic>
      <p:pic>
        <p:nvPicPr>
          <p:cNvPr id="10" name="Picture 9"/>
          <p:cNvPicPr>
            <a:picLocks noChangeAspect="1"/>
          </p:cNvPicPr>
          <p:nvPr/>
        </p:nvPicPr>
        <p:blipFill>
          <a:blip r:embed="rId4"/>
          <a:stretch>
            <a:fillRect/>
          </a:stretch>
        </p:blipFill>
        <p:spPr>
          <a:xfrm>
            <a:off x="4155228" y="4032000"/>
            <a:ext cx="4081364" cy="2397363"/>
          </a:xfrm>
          <a:prstGeom prst="rect">
            <a:avLst/>
          </a:prstGeom>
        </p:spPr>
      </p:pic>
    </p:spTree>
    <p:extLst>
      <p:ext uri="{BB962C8B-B14F-4D97-AF65-F5344CB8AC3E}">
        <p14:creationId xmlns:p14="http://schemas.microsoft.com/office/powerpoint/2010/main" val="11151272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28</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CSV</a:t>
            </a:r>
          </a:p>
        </p:txBody>
      </p:sp>
      <p:pic>
        <p:nvPicPr>
          <p:cNvPr id="8" name="Picture 7"/>
          <p:cNvPicPr>
            <a:picLocks noChangeAspect="1"/>
          </p:cNvPicPr>
          <p:nvPr/>
        </p:nvPicPr>
        <p:blipFill>
          <a:blip r:embed="rId3"/>
          <a:stretch>
            <a:fillRect/>
          </a:stretch>
        </p:blipFill>
        <p:spPr>
          <a:xfrm>
            <a:off x="1420999" y="1753174"/>
            <a:ext cx="8558002" cy="2674852"/>
          </a:xfrm>
          <a:prstGeom prst="rect">
            <a:avLst/>
          </a:prstGeom>
        </p:spPr>
      </p:pic>
    </p:spTree>
    <p:extLst>
      <p:ext uri="{BB962C8B-B14F-4D97-AF65-F5344CB8AC3E}">
        <p14:creationId xmlns:p14="http://schemas.microsoft.com/office/powerpoint/2010/main" val="4257488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2" name="Rectangle 11"/>
          <p:cNvSpPr/>
          <p:nvPr/>
        </p:nvSpPr>
        <p:spPr>
          <a:xfrm>
            <a:off x="5087455" y="6486347"/>
            <a:ext cx="2712602" cy="307777"/>
          </a:xfrm>
          <a:prstGeom prst="rect">
            <a:avLst/>
          </a:prstGeom>
        </p:spPr>
        <p:txBody>
          <a:bodyPr wrap="none">
            <a:spAutoFit/>
          </a:bodyPr>
          <a:lstStyle/>
          <a:p>
            <a:r>
              <a:rPr lang="en-US" dirty="0"/>
              <a:t>Source: https://www.reddit.com/</a:t>
            </a:r>
          </a:p>
        </p:txBody>
      </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JSON</a:t>
            </a:r>
          </a:p>
        </p:txBody>
      </p:sp>
      <p:pic>
        <p:nvPicPr>
          <p:cNvPr id="9" name="Picture 8"/>
          <p:cNvPicPr>
            <a:picLocks noChangeAspect="1"/>
          </p:cNvPicPr>
          <p:nvPr/>
        </p:nvPicPr>
        <p:blipFill>
          <a:blip r:embed="rId3"/>
          <a:stretch>
            <a:fillRect/>
          </a:stretch>
        </p:blipFill>
        <p:spPr>
          <a:xfrm>
            <a:off x="1890237" y="1689685"/>
            <a:ext cx="8611346" cy="2888230"/>
          </a:xfrm>
          <a:prstGeom prst="rect">
            <a:avLst/>
          </a:prstGeom>
        </p:spPr>
      </p:pic>
    </p:spTree>
    <p:extLst>
      <p:ext uri="{BB962C8B-B14F-4D97-AF65-F5344CB8AC3E}">
        <p14:creationId xmlns:p14="http://schemas.microsoft.com/office/powerpoint/2010/main" val="795699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Nội dung bài học</a:t>
              </a:r>
              <a:endParaRPr lang="en-US" sz="2800" b="1" kern="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8"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vi-VN" sz="2800" dirty="0">
                <a:latin typeface="Cambria" panose="02040503050406030204" pitchFamily="18" charset="0"/>
              </a:rPr>
              <a:t>2.1. Dữ liệu là gì?</a:t>
            </a:r>
          </a:p>
          <a:p>
            <a:pPr marL="457200" indent="-457200" algn="just">
              <a:buFont typeface="Wingdings" panose="05000000000000000000" pitchFamily="2" charset="2"/>
              <a:buChar char="v"/>
            </a:pPr>
            <a:r>
              <a:rPr lang="vi-VN" sz="2800" dirty="0">
                <a:latin typeface="Cambria" panose="02040503050406030204" pitchFamily="18" charset="0"/>
              </a:rPr>
              <a:t>2.2. Tầm quan trọng của dữ liệu</a:t>
            </a:r>
          </a:p>
          <a:p>
            <a:pPr marL="457200" indent="-457200" algn="just">
              <a:buFont typeface="Wingdings" panose="05000000000000000000" pitchFamily="2" charset="2"/>
              <a:buChar char="v"/>
            </a:pPr>
            <a:r>
              <a:rPr lang="vi-VN" sz="2800" dirty="0">
                <a:latin typeface="Cambria" panose="02040503050406030204" pitchFamily="18" charset="0"/>
              </a:rPr>
              <a:t>2.3. Nguyên tắc Garbage In - Garbage Out</a:t>
            </a:r>
          </a:p>
          <a:p>
            <a:pPr marL="457200" indent="-457200" algn="just">
              <a:buFont typeface="Wingdings" panose="05000000000000000000" pitchFamily="2" charset="2"/>
              <a:buChar char="v"/>
            </a:pPr>
            <a:r>
              <a:rPr lang="vi-VN" sz="2800" dirty="0">
                <a:latin typeface="Cambria" panose="02040503050406030204" pitchFamily="18" charset="0"/>
              </a:rPr>
              <a:t>2.4. Các loại Dữ liệu thường gặp </a:t>
            </a:r>
          </a:p>
          <a:p>
            <a:pPr marL="457200" indent="-457200" algn="just">
              <a:buFont typeface="Wingdings" panose="05000000000000000000" pitchFamily="2" charset="2"/>
              <a:buChar char="v"/>
            </a:pPr>
            <a:r>
              <a:rPr lang="vi-VN" sz="2800" dirty="0">
                <a:latin typeface="Cambria" panose="02040503050406030204" pitchFamily="18" charset="0"/>
              </a:rPr>
              <a:t>2.5. Dữ liệu trong hệ thống kinh doanh và ngoài hệ thống kinh doanh</a:t>
            </a:r>
          </a:p>
          <a:p>
            <a:pPr marL="457200" indent="-457200" algn="just">
              <a:buFont typeface="Wingdings" panose="05000000000000000000" pitchFamily="2" charset="2"/>
              <a:buChar char="v"/>
            </a:pPr>
            <a:r>
              <a:rPr lang="vi-VN" sz="2800" dirty="0">
                <a:latin typeface="Cambria" panose="02040503050406030204" pitchFamily="18" charset="0"/>
              </a:rPr>
              <a:t>2.6. Thiết kế cấu trúc dữ liệu phục vụ cho mô hình máy học</a:t>
            </a:r>
          </a:p>
          <a:p>
            <a:pPr marL="457200" indent="-457200" algn="just">
              <a:buFont typeface="Wingdings" panose="05000000000000000000" pitchFamily="2" charset="2"/>
              <a:buChar char="v"/>
            </a:pPr>
            <a:r>
              <a:rPr lang="vi-VN" sz="2800" dirty="0">
                <a:latin typeface="Cambria" panose="02040503050406030204" pitchFamily="18" charset="0"/>
              </a:rPr>
              <a:t>2.7. Thách thức khi xử lý Big Data</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30</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XML</a:t>
            </a:r>
            <a:endParaRPr lang="vi-VN" sz="2800" dirty="0">
              <a:latin typeface="Cambria" panose="02040503050406030204" pitchFamily="18" charset="0"/>
            </a:endParaRPr>
          </a:p>
        </p:txBody>
      </p:sp>
      <p:pic>
        <p:nvPicPr>
          <p:cNvPr id="9" name="Picture 8"/>
          <p:cNvPicPr>
            <a:picLocks noChangeAspect="1"/>
          </p:cNvPicPr>
          <p:nvPr/>
        </p:nvPicPr>
        <p:blipFill>
          <a:blip r:embed="rId3"/>
          <a:stretch>
            <a:fillRect/>
          </a:stretch>
        </p:blipFill>
        <p:spPr>
          <a:xfrm>
            <a:off x="728132" y="1670161"/>
            <a:ext cx="9732648" cy="4481960"/>
          </a:xfrm>
          <a:prstGeom prst="rect">
            <a:avLst/>
          </a:prstGeom>
        </p:spPr>
      </p:pic>
      <p:sp>
        <p:nvSpPr>
          <p:cNvPr id="10" name="Rectangle 9"/>
          <p:cNvSpPr/>
          <p:nvPr/>
        </p:nvSpPr>
        <p:spPr>
          <a:xfrm>
            <a:off x="6748800" y="499797"/>
            <a:ext cx="2812800" cy="1200329"/>
          </a:xfrm>
          <a:prstGeom prst="rect">
            <a:avLst/>
          </a:prstGeom>
        </p:spPr>
        <p:txBody>
          <a:bodyPr wrap="square">
            <a:spAutoFit/>
          </a:bodyPr>
          <a:lstStyle/>
          <a:p>
            <a:r>
              <a:rPr lang="en-US" sz="1800" dirty="0"/>
              <a:t>#for </a:t>
            </a:r>
            <a:r>
              <a:rPr lang="en-US" sz="1800" dirty="0" err="1"/>
              <a:t>beautifulsoup</a:t>
            </a:r>
            <a:endParaRPr lang="en-US" sz="1800" dirty="0"/>
          </a:p>
          <a:p>
            <a:r>
              <a:rPr lang="en-US" sz="1800" dirty="0"/>
              <a:t>pip install beautifulsoup4</a:t>
            </a:r>
          </a:p>
          <a:p>
            <a:r>
              <a:rPr lang="en-US" sz="1800" dirty="0"/>
              <a:t>#for </a:t>
            </a:r>
            <a:r>
              <a:rPr lang="en-US" sz="1800" dirty="0" err="1"/>
              <a:t>lmxl</a:t>
            </a:r>
            <a:r>
              <a:rPr lang="en-US" sz="1800" dirty="0"/>
              <a:t> parser</a:t>
            </a:r>
          </a:p>
          <a:p>
            <a:r>
              <a:rPr lang="en-US" sz="1800" dirty="0"/>
              <a:t>pip install </a:t>
            </a:r>
            <a:r>
              <a:rPr lang="en-US" sz="1800" dirty="0" err="1"/>
              <a:t>lxml</a:t>
            </a:r>
            <a:endParaRPr lang="en-US" sz="1800" dirty="0"/>
          </a:p>
        </p:txBody>
      </p:sp>
    </p:spTree>
    <p:extLst>
      <p:ext uri="{BB962C8B-B14F-4D97-AF65-F5344CB8AC3E}">
        <p14:creationId xmlns:p14="http://schemas.microsoft.com/office/powerpoint/2010/main" val="32143073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31</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XML - </a:t>
            </a:r>
            <a:r>
              <a:rPr lang="en-US" sz="2800" dirty="0" err="1">
                <a:latin typeface="Cambria" panose="02040503050406030204" pitchFamily="18" charset="0"/>
              </a:rPr>
              <a:t>BeautifulSoup</a:t>
            </a:r>
            <a:endParaRPr lang="vi-VN" sz="2800" dirty="0">
              <a:latin typeface="Cambria" panose="02040503050406030204" pitchFamily="18" charset="0"/>
            </a:endParaRPr>
          </a:p>
        </p:txBody>
      </p:sp>
      <p:pic>
        <p:nvPicPr>
          <p:cNvPr id="8" name="Picture 7"/>
          <p:cNvPicPr>
            <a:picLocks noChangeAspect="1"/>
          </p:cNvPicPr>
          <p:nvPr/>
        </p:nvPicPr>
        <p:blipFill>
          <a:blip r:embed="rId3"/>
          <a:stretch>
            <a:fillRect/>
          </a:stretch>
        </p:blipFill>
        <p:spPr>
          <a:xfrm>
            <a:off x="600618" y="1526399"/>
            <a:ext cx="6207213" cy="2728801"/>
          </a:xfrm>
          <a:prstGeom prst="rect">
            <a:avLst/>
          </a:prstGeom>
        </p:spPr>
      </p:pic>
      <p:pic>
        <p:nvPicPr>
          <p:cNvPr id="10" name="Picture 9"/>
          <p:cNvPicPr>
            <a:picLocks noChangeAspect="1"/>
          </p:cNvPicPr>
          <p:nvPr/>
        </p:nvPicPr>
        <p:blipFill>
          <a:blip r:embed="rId4"/>
          <a:stretch>
            <a:fillRect/>
          </a:stretch>
        </p:blipFill>
        <p:spPr>
          <a:xfrm>
            <a:off x="7085894" y="2277730"/>
            <a:ext cx="4397644" cy="2600067"/>
          </a:xfrm>
          <a:prstGeom prst="rect">
            <a:avLst/>
          </a:prstGeom>
        </p:spPr>
      </p:pic>
    </p:spTree>
    <p:extLst>
      <p:ext uri="{BB962C8B-B14F-4D97-AF65-F5344CB8AC3E}">
        <p14:creationId xmlns:p14="http://schemas.microsoft.com/office/powerpoint/2010/main" val="13181946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32</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XML – Pandas XML</a:t>
            </a:r>
            <a:endParaRPr lang="vi-VN" sz="2800" dirty="0">
              <a:latin typeface="Cambria" panose="02040503050406030204" pitchFamily="18" charset="0"/>
            </a:endParaRPr>
          </a:p>
        </p:txBody>
      </p:sp>
      <p:pic>
        <p:nvPicPr>
          <p:cNvPr id="9" name="Picture 8"/>
          <p:cNvPicPr>
            <a:picLocks noChangeAspect="1"/>
          </p:cNvPicPr>
          <p:nvPr/>
        </p:nvPicPr>
        <p:blipFill>
          <a:blip r:embed="rId3"/>
          <a:stretch>
            <a:fillRect/>
          </a:stretch>
        </p:blipFill>
        <p:spPr>
          <a:xfrm>
            <a:off x="1641600" y="1655865"/>
            <a:ext cx="8577878" cy="4570228"/>
          </a:xfrm>
          <a:prstGeom prst="rect">
            <a:avLst/>
          </a:prstGeom>
        </p:spPr>
      </p:pic>
      <p:sp>
        <p:nvSpPr>
          <p:cNvPr id="11" name="Rectangle 10"/>
          <p:cNvSpPr/>
          <p:nvPr/>
        </p:nvSpPr>
        <p:spPr>
          <a:xfrm>
            <a:off x="8066464" y="957096"/>
            <a:ext cx="2997776" cy="369332"/>
          </a:xfrm>
          <a:prstGeom prst="rect">
            <a:avLst/>
          </a:prstGeom>
        </p:spPr>
        <p:txBody>
          <a:bodyPr wrap="square">
            <a:spAutoFit/>
          </a:bodyPr>
          <a:lstStyle/>
          <a:p>
            <a:r>
              <a:rPr lang="en-US" sz="1800" dirty="0"/>
              <a:t>pip install pandas-read-xml</a:t>
            </a:r>
          </a:p>
        </p:txBody>
      </p:sp>
    </p:spTree>
    <p:extLst>
      <p:ext uri="{BB962C8B-B14F-4D97-AF65-F5344CB8AC3E}">
        <p14:creationId xmlns:p14="http://schemas.microsoft.com/office/powerpoint/2010/main" val="33770317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33</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XML – Pandas XML</a:t>
            </a:r>
            <a:endParaRPr lang="vi-VN" sz="2800" dirty="0">
              <a:latin typeface="Cambria" panose="02040503050406030204" pitchFamily="18" charset="0"/>
            </a:endParaRPr>
          </a:p>
        </p:txBody>
      </p:sp>
      <p:pic>
        <p:nvPicPr>
          <p:cNvPr id="8" name="Picture 7"/>
          <p:cNvPicPr>
            <a:picLocks noChangeAspect="1"/>
          </p:cNvPicPr>
          <p:nvPr/>
        </p:nvPicPr>
        <p:blipFill>
          <a:blip r:embed="rId3"/>
          <a:stretch>
            <a:fillRect/>
          </a:stretch>
        </p:blipFill>
        <p:spPr>
          <a:xfrm>
            <a:off x="1316931" y="1395771"/>
            <a:ext cx="8453469" cy="2665201"/>
          </a:xfrm>
          <a:prstGeom prst="rect">
            <a:avLst/>
          </a:prstGeom>
        </p:spPr>
      </p:pic>
      <p:pic>
        <p:nvPicPr>
          <p:cNvPr id="10" name="Picture 9"/>
          <p:cNvPicPr>
            <a:picLocks noChangeAspect="1"/>
          </p:cNvPicPr>
          <p:nvPr/>
        </p:nvPicPr>
        <p:blipFill>
          <a:blip r:embed="rId4"/>
          <a:stretch>
            <a:fillRect/>
          </a:stretch>
        </p:blipFill>
        <p:spPr>
          <a:xfrm>
            <a:off x="4716000" y="3129056"/>
            <a:ext cx="7166110" cy="2511832"/>
          </a:xfrm>
          <a:prstGeom prst="rect">
            <a:avLst/>
          </a:prstGeom>
        </p:spPr>
      </p:pic>
      <p:cxnSp>
        <p:nvCxnSpPr>
          <p:cNvPr id="14" name="Elbow Connector 13"/>
          <p:cNvCxnSpPr/>
          <p:nvPr/>
        </p:nvCxnSpPr>
        <p:spPr>
          <a:xfrm rot="16200000" flipH="1">
            <a:off x="3589286" y="4316486"/>
            <a:ext cx="1353428" cy="842400"/>
          </a:xfrm>
          <a:prstGeom prst="bentConnector3">
            <a:avLst>
              <a:gd name="adj1" fmla="val 99474"/>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83355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34</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Excel</a:t>
            </a:r>
            <a:endParaRPr lang="vi-VN" sz="2800" dirty="0">
              <a:latin typeface="Cambria" panose="02040503050406030204" pitchFamily="18" charset="0"/>
            </a:endParaRPr>
          </a:p>
        </p:txBody>
      </p:sp>
      <p:sp>
        <p:nvSpPr>
          <p:cNvPr id="9" name="Rectangle 8"/>
          <p:cNvSpPr/>
          <p:nvPr/>
        </p:nvSpPr>
        <p:spPr>
          <a:xfrm>
            <a:off x="6329732" y="962794"/>
            <a:ext cx="2052165" cy="461665"/>
          </a:xfrm>
          <a:prstGeom prst="rect">
            <a:avLst/>
          </a:prstGeom>
        </p:spPr>
        <p:txBody>
          <a:bodyPr wrap="none">
            <a:spAutoFit/>
          </a:bodyPr>
          <a:lstStyle/>
          <a:p>
            <a:r>
              <a:rPr lang="en-US" sz="2400" dirty="0"/>
              <a:t>pip install </a:t>
            </a:r>
            <a:r>
              <a:rPr lang="en-US" sz="2400" dirty="0" err="1"/>
              <a:t>xlrd</a:t>
            </a:r>
            <a:endParaRPr lang="en-US" sz="2400" dirty="0"/>
          </a:p>
        </p:txBody>
      </p:sp>
      <p:pic>
        <p:nvPicPr>
          <p:cNvPr id="10243" name="Picture 3" descr="https://tranduythanh.com/wp-content/uploads/2024/01/QtDesigner-45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8775" y="1587320"/>
            <a:ext cx="8115300" cy="4371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38700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35</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2.4. Các loại Dữ liệu thường gặp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Excel</a:t>
            </a:r>
            <a:endParaRPr lang="vi-VN" sz="2800" dirty="0">
              <a:latin typeface="Cambria" panose="02040503050406030204" pitchFamily="18" charset="0"/>
            </a:endParaRPr>
          </a:p>
        </p:txBody>
      </p:sp>
      <p:pic>
        <p:nvPicPr>
          <p:cNvPr id="8" name="Picture 7"/>
          <p:cNvPicPr>
            <a:picLocks noChangeAspect="1"/>
          </p:cNvPicPr>
          <p:nvPr/>
        </p:nvPicPr>
        <p:blipFill>
          <a:blip r:embed="rId3"/>
          <a:stretch>
            <a:fillRect/>
          </a:stretch>
        </p:blipFill>
        <p:spPr>
          <a:xfrm>
            <a:off x="2005169" y="1392515"/>
            <a:ext cx="7193903" cy="1882303"/>
          </a:xfrm>
          <a:prstGeom prst="rect">
            <a:avLst/>
          </a:prstGeom>
        </p:spPr>
      </p:pic>
      <p:pic>
        <p:nvPicPr>
          <p:cNvPr id="10" name="Picture 9"/>
          <p:cNvPicPr>
            <a:picLocks noChangeAspect="1"/>
          </p:cNvPicPr>
          <p:nvPr/>
        </p:nvPicPr>
        <p:blipFill>
          <a:blip r:embed="rId4"/>
          <a:stretch>
            <a:fillRect/>
          </a:stretch>
        </p:blipFill>
        <p:spPr>
          <a:xfrm>
            <a:off x="3873600" y="3217218"/>
            <a:ext cx="5325472" cy="3441074"/>
          </a:xfrm>
          <a:prstGeom prst="rect">
            <a:avLst/>
          </a:prstGeom>
        </p:spPr>
      </p:pic>
    </p:spTree>
    <p:extLst>
      <p:ext uri="{BB962C8B-B14F-4D97-AF65-F5344CB8AC3E}">
        <p14:creationId xmlns:p14="http://schemas.microsoft.com/office/powerpoint/2010/main" val="30870031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36</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b="1">
                  <a:latin typeface="Cambria" panose="02040503050406030204" pitchFamily="18" charset="0"/>
                </a:rPr>
                <a:t>Exercise</a:t>
              </a:r>
              <a:endParaRPr lang="vi-VN" sz="2800" b="1"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v"/>
            </a:pPr>
            <a:r>
              <a:rPr lang="vi-VN" sz="2800">
                <a:latin typeface="Cambria" panose="02040503050406030204" pitchFamily="18" charset="0"/>
              </a:rPr>
              <a:t>Viết 1 hàm có mô tả:</a:t>
            </a:r>
          </a:p>
          <a:p>
            <a:pPr marL="0" indent="0" algn="just">
              <a:buNone/>
            </a:pPr>
            <a:r>
              <a:rPr lang="vi-VN" sz="2800" b="1" u="sng">
                <a:latin typeface="Cambria" panose="02040503050406030204" pitchFamily="18" charset="0"/>
              </a:rPr>
              <a:t>Input:</a:t>
            </a:r>
          </a:p>
          <a:p>
            <a:pPr marL="400050" lvl="1" indent="0" algn="just">
              <a:buNone/>
            </a:pPr>
            <a:r>
              <a:rPr lang="en-US" sz="2400">
                <a:latin typeface="Cambria" panose="02040503050406030204" pitchFamily="18" charset="0"/>
              </a:rPr>
              <a:t>-</a:t>
            </a:r>
            <a:r>
              <a:rPr lang="vi-VN" sz="2400">
                <a:latin typeface="Cambria" panose="02040503050406030204" pitchFamily="18" charset="0"/>
              </a:rPr>
              <a:t>DataFrame =&gt; df</a:t>
            </a:r>
          </a:p>
          <a:p>
            <a:pPr marL="400050" lvl="1" indent="0" algn="just">
              <a:buNone/>
            </a:pPr>
            <a:r>
              <a:rPr lang="en-US" sz="2400">
                <a:latin typeface="Cambria" panose="02040503050406030204" pitchFamily="18" charset="0"/>
              </a:rPr>
              <a:t>-</a:t>
            </a:r>
            <a:r>
              <a:rPr lang="vi-VN" sz="2400">
                <a:latin typeface="Cambria" panose="02040503050406030204" pitchFamily="18" charset="0"/>
              </a:rPr>
              <a:t>Tổng Giá Trị Min =&gt;minValue</a:t>
            </a:r>
          </a:p>
          <a:p>
            <a:pPr marL="400050" lvl="1" indent="0" algn="just">
              <a:buNone/>
            </a:pPr>
            <a:r>
              <a:rPr lang="en-US" sz="2400">
                <a:latin typeface="Cambria" panose="02040503050406030204" pitchFamily="18" charset="0"/>
              </a:rPr>
              <a:t>-</a:t>
            </a:r>
            <a:r>
              <a:rPr lang="vi-VN" sz="2400">
                <a:latin typeface="Cambria" panose="02040503050406030204" pitchFamily="18" charset="0"/>
              </a:rPr>
              <a:t>Tổng Giá Trị Max =&gt;maxValue</a:t>
            </a:r>
          </a:p>
          <a:p>
            <a:pPr marL="0" indent="0" algn="just">
              <a:buNone/>
            </a:pPr>
            <a:r>
              <a:rPr lang="vi-VN" sz="2800" b="1" u="sng">
                <a:latin typeface="Cambria" panose="02040503050406030204" pitchFamily="18" charset="0"/>
              </a:rPr>
              <a:t>Output:</a:t>
            </a:r>
          </a:p>
          <a:p>
            <a:pPr marL="400050" lvl="1" indent="0" algn="just">
              <a:buNone/>
            </a:pPr>
            <a:r>
              <a:rPr lang="en-US" sz="2400">
                <a:latin typeface="Cambria" panose="02040503050406030204" pitchFamily="18" charset="0"/>
              </a:rPr>
              <a:t>-</a:t>
            </a:r>
            <a:r>
              <a:rPr lang="vi-VN" sz="2400">
                <a:latin typeface="Cambria" panose="02040503050406030204" pitchFamily="18" charset="0"/>
              </a:rPr>
              <a:t>Trả về danh sách các hóa đơn (mã hóa đơn) mà tổng trị giá của nó nằm trong [minValue …maxValue]</a:t>
            </a:r>
          </a:p>
        </p:txBody>
      </p:sp>
    </p:spTree>
    <p:extLst>
      <p:ext uri="{BB962C8B-B14F-4D97-AF65-F5344CB8AC3E}">
        <p14:creationId xmlns:p14="http://schemas.microsoft.com/office/powerpoint/2010/main" val="20801512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37</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b="1">
                  <a:latin typeface="Cambria" panose="02040503050406030204" pitchFamily="18" charset="0"/>
                </a:rPr>
                <a:t>Exercise</a:t>
              </a:r>
              <a:endParaRPr lang="vi-VN" sz="2800" b="1"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9" name="Rectangle 2"/>
          <p:cNvSpPr>
            <a:spLocks noChangeArrowheads="1"/>
          </p:cNvSpPr>
          <p:nvPr/>
        </p:nvSpPr>
        <p:spPr bwMode="auto">
          <a:xfrm>
            <a:off x="502810" y="824844"/>
            <a:ext cx="10786790" cy="452431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33B3"/>
                </a:solidFill>
                <a:effectLst/>
                <a:latin typeface="Arial Unicode MS" panose="020B0604020202020204" pitchFamily="34" charset="-128"/>
                <a:cs typeface="JetBrains Mono" panose="02000009000000000000" pitchFamily="49" charset="0"/>
              </a:rPr>
              <a:t>import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pandas </a:t>
            </a:r>
            <a:r>
              <a:rPr kumimoji="0" lang="en-US" altLang="en-US" sz="1600" b="0" i="0" u="none" strike="noStrike" cap="none" normalizeH="0" baseline="0">
                <a:ln>
                  <a:noFill/>
                </a:ln>
                <a:solidFill>
                  <a:srgbClr val="0033B3"/>
                </a:solidFill>
                <a:effectLst/>
                <a:latin typeface="Arial Unicode MS" panose="020B0604020202020204" pitchFamily="34" charset="-128"/>
                <a:cs typeface="JetBrains Mono" panose="02000009000000000000" pitchFamily="49" charset="0"/>
              </a:rPr>
              <a:t>as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pd</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033B3"/>
                </a:solidFill>
                <a:effectLst/>
                <a:latin typeface="Arial Unicode MS" panose="020B0604020202020204" pitchFamily="34" charset="-128"/>
                <a:cs typeface="JetBrains Mono" panose="02000009000000000000" pitchFamily="49" charset="0"/>
              </a:rPr>
              <a:t>def </a:t>
            </a:r>
            <a:r>
              <a:rPr kumimoji="0" lang="en-US" altLang="en-US" sz="1600" b="0" i="0" u="none" strike="noStrike" cap="none" normalizeH="0" baseline="0">
                <a:ln>
                  <a:noFill/>
                </a:ln>
                <a:solidFill>
                  <a:srgbClr val="00627A"/>
                </a:solidFill>
                <a:effectLst/>
                <a:latin typeface="Arial Unicode MS" panose="020B0604020202020204" pitchFamily="34" charset="-128"/>
                <a:cs typeface="JetBrains Mono" panose="02000009000000000000" pitchFamily="49" charset="0"/>
              </a:rPr>
              <a:t>find_orders_within_range</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(df, minValue, maxValue):</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a:t>
            </a:r>
            <a:r>
              <a:rPr kumimoji="0" lang="en-US" altLang="en-US" sz="1600" b="0" i="1" u="none" strike="noStrike" cap="none" normalizeH="0" baseline="0">
                <a:ln>
                  <a:noFill/>
                </a:ln>
                <a:solidFill>
                  <a:srgbClr val="8C8C8C"/>
                </a:solidFill>
                <a:effectLst/>
                <a:latin typeface="Arial Unicode MS" panose="020B0604020202020204" pitchFamily="34" charset="-128"/>
                <a:cs typeface="JetBrains Mono" panose="02000009000000000000" pitchFamily="49" charset="0"/>
              </a:rPr>
              <a:t># tổng giá trị từng đơn hàng</a:t>
            </a:r>
            <a:br>
              <a:rPr kumimoji="0" lang="en-US" altLang="en-US" sz="1600" b="0" i="1" u="none" strike="noStrike" cap="none" normalizeH="0" baseline="0">
                <a:ln>
                  <a:noFill/>
                </a:ln>
                <a:solidFill>
                  <a:srgbClr val="8C8C8C"/>
                </a:solidFill>
                <a:effectLst/>
                <a:latin typeface="Arial Unicode MS" panose="020B0604020202020204" pitchFamily="34" charset="-128"/>
                <a:cs typeface="JetBrains Mono" panose="02000009000000000000" pitchFamily="49" charset="0"/>
              </a:rPr>
            </a:br>
            <a:r>
              <a:rPr kumimoji="0" lang="en-US" altLang="en-US" sz="1600" b="0" i="1" u="none" strike="noStrike" cap="none" normalizeH="0" baseline="0">
                <a:ln>
                  <a:noFill/>
                </a:ln>
                <a:solidFill>
                  <a:srgbClr val="8C8C8C"/>
                </a:solidFill>
                <a:effectLst/>
                <a:latin typeface="Arial Unicode MS" panose="020B0604020202020204" pitchFamily="34" charset="-128"/>
                <a:cs typeface="JetBrains Mono" panose="02000009000000000000" pitchFamily="49" charset="0"/>
              </a:rPr>
              <a:t>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order_totals = df.groupby(</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'OrderID'</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).apply(</a:t>
            </a:r>
            <a:r>
              <a:rPr kumimoji="0" lang="en-US" altLang="en-US" sz="1600" b="0" i="0" u="none" strike="noStrike" cap="none" normalizeH="0" baseline="0">
                <a:ln>
                  <a:noFill/>
                </a:ln>
                <a:solidFill>
                  <a:srgbClr val="0033B3"/>
                </a:solidFill>
                <a:effectLst/>
                <a:latin typeface="Arial Unicode MS" panose="020B0604020202020204" pitchFamily="34" charset="-128"/>
                <a:cs typeface="JetBrains Mono" panose="02000009000000000000" pitchFamily="49" charset="0"/>
              </a:rPr>
              <a:t>lambda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x: (x[</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'UnitPrice'</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 x[</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'Quantity'</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 (</a:t>
            </a:r>
            <a:r>
              <a:rPr kumimoji="0" lang="en-US" altLang="en-US" sz="1600" b="0" i="0" u="none" strike="noStrike" cap="none" normalizeH="0" baseline="0">
                <a:ln>
                  <a:noFill/>
                </a:ln>
                <a:solidFill>
                  <a:srgbClr val="1750EB"/>
                </a:solidFill>
                <a:effectLst/>
                <a:latin typeface="Arial Unicode MS" panose="020B0604020202020204" pitchFamily="34" charset="-128"/>
                <a:cs typeface="JetBrains Mono" panose="02000009000000000000" pitchFamily="49" charset="0"/>
              </a:rPr>
              <a:t>1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x[</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'Discount'</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])).sum())</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a:t>
            </a:r>
            <a:r>
              <a:rPr kumimoji="0" lang="en-US" altLang="en-US" sz="1600" b="0" i="1" u="none" strike="noStrike" cap="none" normalizeH="0" baseline="0">
                <a:ln>
                  <a:noFill/>
                </a:ln>
                <a:solidFill>
                  <a:srgbClr val="8C8C8C"/>
                </a:solidFill>
                <a:effectLst/>
                <a:latin typeface="Arial Unicode MS" panose="020B0604020202020204" pitchFamily="34" charset="-128"/>
                <a:cs typeface="JetBrains Mono" panose="02000009000000000000" pitchFamily="49" charset="0"/>
              </a:rPr>
              <a:t># lọc đơn hàng trong range</a:t>
            </a:r>
            <a:br>
              <a:rPr kumimoji="0" lang="en-US" altLang="en-US" sz="1600" b="0" i="1" u="none" strike="noStrike" cap="none" normalizeH="0" baseline="0">
                <a:ln>
                  <a:noFill/>
                </a:ln>
                <a:solidFill>
                  <a:srgbClr val="8C8C8C"/>
                </a:solidFill>
                <a:effectLst/>
                <a:latin typeface="Arial Unicode MS" panose="020B0604020202020204" pitchFamily="34" charset="-128"/>
                <a:cs typeface="JetBrains Mono" panose="02000009000000000000" pitchFamily="49" charset="0"/>
              </a:rPr>
            </a:br>
            <a:r>
              <a:rPr kumimoji="0" lang="en-US" altLang="en-US" sz="1600" b="0" i="1" u="none" strike="noStrike" cap="none" normalizeH="0" baseline="0">
                <a:ln>
                  <a:noFill/>
                </a:ln>
                <a:solidFill>
                  <a:srgbClr val="8C8C8C"/>
                </a:solidFill>
                <a:effectLst/>
                <a:latin typeface="Arial Unicode MS" panose="020B0604020202020204" pitchFamily="34" charset="-128"/>
                <a:cs typeface="JetBrains Mono" panose="02000009000000000000" pitchFamily="49" charset="0"/>
              </a:rPr>
              <a:t>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orders_within_range = order_totals[(order_totals &gt;= minValue) &amp; (order_totals &lt;= maxValue)]</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a:t>
            </a:r>
            <a:r>
              <a:rPr kumimoji="0" lang="en-US" altLang="en-US" sz="1600" b="0" i="1" u="none" strike="noStrike" cap="none" normalizeH="0" baseline="0">
                <a:ln>
                  <a:noFill/>
                </a:ln>
                <a:solidFill>
                  <a:srgbClr val="8C8C8C"/>
                </a:solidFill>
                <a:effectLst/>
                <a:latin typeface="Arial Unicode MS" panose="020B0604020202020204" pitchFamily="34" charset="-128"/>
                <a:cs typeface="JetBrains Mono" panose="02000009000000000000" pitchFamily="49" charset="0"/>
              </a:rPr>
              <a:t># danh sách các mã đơn hàng không trùng nhau</a:t>
            </a:r>
            <a:br>
              <a:rPr kumimoji="0" lang="en-US" altLang="en-US" sz="1600" b="0" i="1" u="none" strike="noStrike" cap="none" normalizeH="0" baseline="0">
                <a:ln>
                  <a:noFill/>
                </a:ln>
                <a:solidFill>
                  <a:srgbClr val="8C8C8C"/>
                </a:solidFill>
                <a:effectLst/>
                <a:latin typeface="Arial Unicode MS" panose="020B0604020202020204" pitchFamily="34" charset="-128"/>
                <a:cs typeface="JetBrains Mono" panose="02000009000000000000" pitchFamily="49" charset="0"/>
              </a:rPr>
            </a:br>
            <a:r>
              <a:rPr kumimoji="0" lang="en-US" altLang="en-US" sz="1600" b="0" i="1" u="none" strike="noStrike" cap="none" normalizeH="0" baseline="0">
                <a:ln>
                  <a:noFill/>
                </a:ln>
                <a:solidFill>
                  <a:srgbClr val="8C8C8C"/>
                </a:solidFill>
                <a:effectLst/>
                <a:latin typeface="Arial Unicode MS" panose="020B0604020202020204" pitchFamily="34" charset="-128"/>
                <a:cs typeface="JetBrains Mono" panose="02000009000000000000" pitchFamily="49" charset="0"/>
              </a:rPr>
              <a:t>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unique_orders = df[df[</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'OrderID'</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].isin(orders_within_range.index)][</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'OrderID'</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].drop_duplicates().tolist()</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a:t>
            </a:r>
            <a:r>
              <a:rPr kumimoji="0" lang="en-US" altLang="en-US" sz="1600" b="0" i="0" u="none" strike="noStrike" cap="none" normalizeH="0" baseline="0">
                <a:ln>
                  <a:noFill/>
                </a:ln>
                <a:solidFill>
                  <a:srgbClr val="0033B3"/>
                </a:solidFill>
                <a:effectLst/>
                <a:latin typeface="Arial Unicode MS" panose="020B0604020202020204" pitchFamily="34" charset="-128"/>
                <a:cs typeface="JetBrains Mono" panose="02000009000000000000" pitchFamily="49" charset="0"/>
              </a:rPr>
              <a:t>return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unique_orders</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df = pd.read_csv(</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'dataset/SalesTransactions.csv'</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minValue = </a:t>
            </a:r>
            <a:r>
              <a:rPr kumimoji="0" lang="en-US" altLang="en-US" sz="1600" b="0" i="0" u="none" strike="noStrike" cap="none" normalizeH="0" baseline="0">
                <a:ln>
                  <a:noFill/>
                </a:ln>
                <a:solidFill>
                  <a:srgbClr val="000080"/>
                </a:solidFill>
                <a:effectLst/>
                <a:latin typeface="Arial Unicode MS" panose="020B0604020202020204" pitchFamily="34" charset="-128"/>
                <a:cs typeface="JetBrains Mono" panose="02000009000000000000" pitchFamily="49" charset="0"/>
              </a:rPr>
              <a:t>float</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a:t>
            </a:r>
            <a:r>
              <a:rPr kumimoji="0" lang="en-US" altLang="en-US" sz="1600" b="0" i="0" u="none" strike="noStrike" cap="none" normalizeH="0" baseline="0">
                <a:ln>
                  <a:noFill/>
                </a:ln>
                <a:solidFill>
                  <a:srgbClr val="000080"/>
                </a:solidFill>
                <a:effectLst/>
                <a:latin typeface="Arial Unicode MS" panose="020B0604020202020204" pitchFamily="34" charset="-128"/>
                <a:cs typeface="JetBrains Mono" panose="02000009000000000000" pitchFamily="49" charset="0"/>
              </a:rPr>
              <a:t>input</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"Nhập giá trị min: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maxValue = </a:t>
            </a:r>
            <a:r>
              <a:rPr kumimoji="0" lang="en-US" altLang="en-US" sz="1600" b="0" i="0" u="none" strike="noStrike" cap="none" normalizeH="0" baseline="0">
                <a:ln>
                  <a:noFill/>
                </a:ln>
                <a:solidFill>
                  <a:srgbClr val="000080"/>
                </a:solidFill>
                <a:effectLst/>
                <a:latin typeface="Arial Unicode MS" panose="020B0604020202020204" pitchFamily="34" charset="-128"/>
                <a:cs typeface="JetBrains Mono" panose="02000009000000000000" pitchFamily="49" charset="0"/>
              </a:rPr>
              <a:t>float</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a:t>
            </a:r>
            <a:r>
              <a:rPr kumimoji="0" lang="en-US" altLang="en-US" sz="1600" b="0" i="0" u="none" strike="noStrike" cap="none" normalizeH="0" baseline="0">
                <a:ln>
                  <a:noFill/>
                </a:ln>
                <a:solidFill>
                  <a:srgbClr val="000080"/>
                </a:solidFill>
                <a:effectLst/>
                <a:latin typeface="Arial Unicode MS" panose="020B0604020202020204" pitchFamily="34" charset="-128"/>
                <a:cs typeface="JetBrains Mono" panose="02000009000000000000" pitchFamily="49" charset="0"/>
              </a:rPr>
              <a:t>input</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"Nhập giá trị max: "</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result = find_orders_within_range(df, minValue, maxValue)</a:t>
            </a:r>
            <a:b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br>
            <a:r>
              <a:rPr kumimoji="0" lang="en-US" altLang="en-US" sz="1600" b="0" i="0" u="none" strike="noStrike" cap="none" normalizeH="0" baseline="0">
                <a:ln>
                  <a:noFill/>
                </a:ln>
                <a:solidFill>
                  <a:srgbClr val="000080"/>
                </a:solidFill>
                <a:effectLst/>
                <a:latin typeface="Arial Unicode MS" panose="020B0604020202020204" pitchFamily="34" charset="-128"/>
                <a:cs typeface="JetBrains Mono" panose="02000009000000000000" pitchFamily="49" charset="0"/>
              </a:rPr>
              <a:t>print</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'Danh sách các hóa đơn trong phạm vi giá trị từ'</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minValue, </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'đến'</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maxValue, </a:t>
            </a:r>
            <a:r>
              <a:rPr kumimoji="0" lang="en-US" altLang="en-US" sz="1600" b="0" i="0" u="none" strike="noStrike" cap="none" normalizeH="0" baseline="0">
                <a:ln>
                  <a:noFill/>
                </a:ln>
                <a:solidFill>
                  <a:srgbClr val="067D17"/>
                </a:solidFill>
                <a:effectLst/>
                <a:latin typeface="Arial Unicode MS" panose="020B0604020202020204" pitchFamily="34" charset="-128"/>
                <a:cs typeface="JetBrains Mono" panose="02000009000000000000" pitchFamily="49" charset="0"/>
              </a:rPr>
              <a:t>' là:'</a:t>
            </a:r>
            <a:r>
              <a:rPr kumimoji="0" lang="en-US" altLang="en-US" sz="1600" b="0" i="0" u="none" strike="noStrike" cap="none" normalizeH="0" baseline="0">
                <a:ln>
                  <a:noFill/>
                </a:ln>
                <a:solidFill>
                  <a:srgbClr val="080808"/>
                </a:solidFill>
                <a:effectLst/>
                <a:latin typeface="Arial Unicode MS" panose="020B0604020202020204" pitchFamily="34" charset="-128"/>
                <a:cs typeface="JetBrains Mono" panose="02000009000000000000" pitchFamily="49" charset="0"/>
              </a:rPr>
              <a:t>, result)</a:t>
            </a:r>
            <a:endParaRPr kumimoji="0" lang="en-US" altLang="en-US" sz="36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279968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38</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306000" cy="508000"/>
            <a:chOff x="789624" y="1191463"/>
            <a:chExt cx="63060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1050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b="1">
                  <a:latin typeface="Cambria" panose="02040503050406030204" pitchFamily="18" charset="0"/>
                </a:rPr>
                <a:t>Exercise</a:t>
              </a:r>
              <a:endParaRPr lang="vi-VN" sz="2800" b="1"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v"/>
            </a:pPr>
            <a:r>
              <a:rPr lang="vi-VN" sz="2800">
                <a:latin typeface="Cambria" panose="02040503050406030204" pitchFamily="18" charset="0"/>
              </a:rPr>
              <a:t>Viết 1 hàm có mô tả:</a:t>
            </a:r>
          </a:p>
          <a:p>
            <a:pPr marL="0" indent="0" algn="just">
              <a:buNone/>
            </a:pPr>
            <a:r>
              <a:rPr lang="vi-VN" sz="2800" b="1" u="sng">
                <a:latin typeface="Cambria" panose="02040503050406030204" pitchFamily="18" charset="0"/>
              </a:rPr>
              <a:t>Input:</a:t>
            </a:r>
          </a:p>
          <a:p>
            <a:pPr marL="400050" lvl="1" indent="0" algn="just">
              <a:buNone/>
            </a:pPr>
            <a:r>
              <a:rPr lang="en-US" sz="2400">
                <a:latin typeface="Cambria" panose="02040503050406030204" pitchFamily="18" charset="0"/>
              </a:rPr>
              <a:t>-</a:t>
            </a:r>
            <a:r>
              <a:rPr lang="vi-VN" sz="2400">
                <a:latin typeface="Cambria" panose="02040503050406030204" pitchFamily="18" charset="0"/>
              </a:rPr>
              <a:t>DataFrame =&gt; df</a:t>
            </a:r>
          </a:p>
          <a:p>
            <a:pPr marL="400050" lvl="1" indent="0" algn="just">
              <a:buNone/>
            </a:pPr>
            <a:r>
              <a:rPr lang="en-US" sz="2400">
                <a:latin typeface="Cambria" panose="02040503050406030204" pitchFamily="18" charset="0"/>
              </a:rPr>
              <a:t>-</a:t>
            </a:r>
            <a:r>
              <a:rPr lang="vi-VN" sz="2400">
                <a:latin typeface="Cambria" panose="02040503050406030204" pitchFamily="18" charset="0"/>
              </a:rPr>
              <a:t>Tổng Giá Trị Min =&gt;minValue</a:t>
            </a:r>
          </a:p>
          <a:p>
            <a:pPr marL="400050" lvl="1" indent="0" algn="just">
              <a:buNone/>
            </a:pPr>
            <a:r>
              <a:rPr lang="en-US" sz="2400">
                <a:latin typeface="Cambria" panose="02040503050406030204" pitchFamily="18" charset="0"/>
              </a:rPr>
              <a:t>-</a:t>
            </a:r>
            <a:r>
              <a:rPr lang="vi-VN" sz="2400">
                <a:latin typeface="Cambria" panose="02040503050406030204" pitchFamily="18" charset="0"/>
              </a:rPr>
              <a:t>Tổng Giá Trị Max =&gt;maxValue</a:t>
            </a:r>
            <a:endParaRPr lang="en-US" sz="2400">
              <a:latin typeface="Cambria" panose="02040503050406030204" pitchFamily="18" charset="0"/>
            </a:endParaRPr>
          </a:p>
          <a:p>
            <a:pPr marL="400050" lvl="1" indent="0" algn="just">
              <a:buNone/>
            </a:pPr>
            <a:r>
              <a:rPr lang="en-US" sz="2400">
                <a:latin typeface="Cambria" panose="02040503050406030204" pitchFamily="18" charset="0"/>
              </a:rPr>
              <a:t>-SortType</a:t>
            </a:r>
            <a:r>
              <a:rPr lang="vi-VN" sz="2400">
                <a:latin typeface="Cambria" panose="02040503050406030204" pitchFamily="18" charset="0"/>
              </a:rPr>
              <a:t>=&gt;</a:t>
            </a:r>
            <a:r>
              <a:rPr lang="en-US" sz="2400">
                <a:latin typeface="Cambria" panose="02040503050406030204" pitchFamily="18" charset="0"/>
              </a:rPr>
              <a:t>True/False</a:t>
            </a:r>
            <a:endParaRPr lang="vi-VN" sz="2400">
              <a:latin typeface="Cambria" panose="02040503050406030204" pitchFamily="18" charset="0"/>
            </a:endParaRPr>
          </a:p>
          <a:p>
            <a:pPr marL="0" indent="0" algn="just">
              <a:buNone/>
            </a:pPr>
            <a:endParaRPr lang="en-US" sz="2800" b="1" u="sng">
              <a:latin typeface="Cambria" panose="02040503050406030204" pitchFamily="18" charset="0"/>
            </a:endParaRPr>
          </a:p>
          <a:p>
            <a:pPr marL="0" indent="0" algn="just">
              <a:buNone/>
            </a:pPr>
            <a:r>
              <a:rPr lang="vi-VN" sz="2800" b="1" u="sng">
                <a:latin typeface="Cambria" panose="02040503050406030204" pitchFamily="18" charset="0"/>
              </a:rPr>
              <a:t>Output:</a:t>
            </a:r>
          </a:p>
          <a:p>
            <a:pPr marL="400050" lvl="1" indent="0" algn="just">
              <a:buNone/>
            </a:pPr>
            <a:r>
              <a:rPr lang="en-US" sz="2400">
                <a:latin typeface="Cambria" panose="02040503050406030204" pitchFamily="18" charset="0"/>
              </a:rPr>
              <a:t>-</a:t>
            </a:r>
            <a:r>
              <a:rPr lang="vi-VN" sz="2400">
                <a:latin typeface="Cambria" panose="02040503050406030204" pitchFamily="18" charset="0"/>
              </a:rPr>
              <a:t>Trả về danh sách các hóa đơn (mã hóa đơn</a:t>
            </a:r>
            <a:r>
              <a:rPr lang="en-US" sz="2400">
                <a:latin typeface="Cambria" panose="02040503050406030204" pitchFamily="18" charset="0"/>
              </a:rPr>
              <a:t> + tổng giá trị </a:t>
            </a:r>
            <a:r>
              <a:rPr lang="vi-VN" sz="2400">
                <a:latin typeface="Cambria" panose="02040503050406030204" pitchFamily="18" charset="0"/>
              </a:rPr>
              <a:t>) mà tổng trị giá của nó nằm trong [minValue …maxValue]</a:t>
            </a:r>
            <a:r>
              <a:rPr lang="en-US" sz="2400">
                <a:latin typeface="Cambria" panose="02040503050406030204" pitchFamily="18" charset="0"/>
              </a:rPr>
              <a:t> và sắp xếp theo SortType</a:t>
            </a:r>
            <a:endParaRPr lang="vi-VN" sz="2400">
              <a:latin typeface="Cambria" panose="02040503050406030204" pitchFamily="18" charset="0"/>
            </a:endParaRPr>
          </a:p>
        </p:txBody>
      </p:sp>
      <p:graphicFrame>
        <p:nvGraphicFramePr>
          <p:cNvPr id="12" name="Table 11"/>
          <p:cNvGraphicFramePr>
            <a:graphicFrameLocks noGrp="1"/>
          </p:cNvGraphicFramePr>
          <p:nvPr>
            <p:extLst>
              <p:ext uri="{D42A27DB-BD31-4B8C-83A1-F6EECF244321}">
                <p14:modId xmlns:p14="http://schemas.microsoft.com/office/powerpoint/2010/main" val="3660117982"/>
              </p:ext>
            </p:extLst>
          </p:nvPr>
        </p:nvGraphicFramePr>
        <p:xfrm>
          <a:off x="6513264" y="1132919"/>
          <a:ext cx="5264912" cy="1483360"/>
        </p:xfrm>
        <a:graphic>
          <a:graphicData uri="http://schemas.openxmlformats.org/drawingml/2006/table">
            <a:tbl>
              <a:tblPr firstRow="1" bandRow="1">
                <a:tableStyleId>{5C22544A-7EE6-4342-B048-85BDC9FD1C3A}</a:tableStyleId>
              </a:tblPr>
              <a:tblGrid>
                <a:gridCol w="2632456">
                  <a:extLst>
                    <a:ext uri="{9D8B030D-6E8A-4147-A177-3AD203B41FA5}">
                      <a16:colId xmlns:a16="http://schemas.microsoft.com/office/drawing/2014/main" val="1812836941"/>
                    </a:ext>
                  </a:extLst>
                </a:gridCol>
                <a:gridCol w="2632456">
                  <a:extLst>
                    <a:ext uri="{9D8B030D-6E8A-4147-A177-3AD203B41FA5}">
                      <a16:colId xmlns:a16="http://schemas.microsoft.com/office/drawing/2014/main" val="2953565048"/>
                    </a:ext>
                  </a:extLst>
                </a:gridCol>
              </a:tblGrid>
              <a:tr h="370840">
                <a:tc>
                  <a:txBody>
                    <a:bodyPr/>
                    <a:lstStyle/>
                    <a:p>
                      <a:r>
                        <a:rPr lang="en-US"/>
                        <a:t>OrderID</a:t>
                      </a:r>
                    </a:p>
                  </a:txBody>
                  <a:tcPr/>
                </a:tc>
                <a:tc>
                  <a:txBody>
                    <a:bodyPr/>
                    <a:lstStyle/>
                    <a:p>
                      <a:r>
                        <a:rPr lang="en-US"/>
                        <a:t>Sum</a:t>
                      </a:r>
                    </a:p>
                  </a:txBody>
                  <a:tcPr/>
                </a:tc>
                <a:extLst>
                  <a:ext uri="{0D108BD9-81ED-4DB2-BD59-A6C34878D82A}">
                    <a16:rowId xmlns:a16="http://schemas.microsoft.com/office/drawing/2014/main" val="3628228780"/>
                  </a:ext>
                </a:extLst>
              </a:tr>
              <a:tr h="370840">
                <a:tc>
                  <a:txBody>
                    <a:bodyPr/>
                    <a:lstStyle/>
                    <a:p>
                      <a:r>
                        <a:rPr lang="en-US"/>
                        <a:t>OrderID1</a:t>
                      </a:r>
                    </a:p>
                  </a:txBody>
                  <a:tcPr/>
                </a:tc>
                <a:tc>
                  <a:txBody>
                    <a:bodyPr/>
                    <a:lstStyle/>
                    <a:p>
                      <a:r>
                        <a:rPr lang="en-US"/>
                        <a:t>500</a:t>
                      </a:r>
                    </a:p>
                  </a:txBody>
                  <a:tcPr/>
                </a:tc>
                <a:extLst>
                  <a:ext uri="{0D108BD9-81ED-4DB2-BD59-A6C34878D82A}">
                    <a16:rowId xmlns:a16="http://schemas.microsoft.com/office/drawing/2014/main" val="1787567630"/>
                  </a:ext>
                </a:extLst>
              </a:tr>
              <a:tr h="370840">
                <a:tc>
                  <a:txBody>
                    <a:bodyPr/>
                    <a:lstStyle/>
                    <a:p>
                      <a:r>
                        <a:rPr lang="en-US"/>
                        <a:t>OrderID2</a:t>
                      </a:r>
                    </a:p>
                  </a:txBody>
                  <a:tcPr/>
                </a:tc>
                <a:tc>
                  <a:txBody>
                    <a:bodyPr/>
                    <a:lstStyle/>
                    <a:p>
                      <a:r>
                        <a:rPr lang="en-US"/>
                        <a:t>800</a:t>
                      </a:r>
                    </a:p>
                  </a:txBody>
                  <a:tcPr/>
                </a:tc>
                <a:extLst>
                  <a:ext uri="{0D108BD9-81ED-4DB2-BD59-A6C34878D82A}">
                    <a16:rowId xmlns:a16="http://schemas.microsoft.com/office/drawing/2014/main" val="807728340"/>
                  </a:ext>
                </a:extLst>
              </a:tr>
              <a:tr h="370840">
                <a:tc>
                  <a:txBody>
                    <a:bodyPr/>
                    <a:lstStyle/>
                    <a:p>
                      <a:r>
                        <a:rPr lang="en-US"/>
                        <a:t>OrderID3</a:t>
                      </a:r>
                    </a:p>
                  </a:txBody>
                  <a:tcPr/>
                </a:tc>
                <a:tc>
                  <a:txBody>
                    <a:bodyPr/>
                    <a:lstStyle/>
                    <a:p>
                      <a:r>
                        <a:rPr lang="en-US"/>
                        <a:t>900</a:t>
                      </a:r>
                    </a:p>
                  </a:txBody>
                  <a:tcPr/>
                </a:tc>
                <a:extLst>
                  <a:ext uri="{0D108BD9-81ED-4DB2-BD59-A6C34878D82A}">
                    <a16:rowId xmlns:a16="http://schemas.microsoft.com/office/drawing/2014/main" val="1851775064"/>
                  </a:ext>
                </a:extLst>
              </a:tr>
            </a:tbl>
          </a:graphicData>
        </a:graphic>
      </p:graphicFrame>
      <p:sp>
        <p:nvSpPr>
          <p:cNvPr id="14" name="Rectangle 13"/>
          <p:cNvSpPr/>
          <p:nvPr/>
        </p:nvSpPr>
        <p:spPr>
          <a:xfrm>
            <a:off x="6458400" y="756359"/>
            <a:ext cx="1676356" cy="369332"/>
          </a:xfrm>
          <a:prstGeom prst="rect">
            <a:avLst/>
          </a:prstGeom>
        </p:spPr>
        <p:txBody>
          <a:bodyPr wrap="none">
            <a:spAutoFit/>
          </a:bodyPr>
          <a:lstStyle/>
          <a:p>
            <a:r>
              <a:rPr lang="en-US">
                <a:latin typeface="Cambria" panose="02040503050406030204" pitchFamily="18" charset="0"/>
              </a:rPr>
              <a:t>SortType=True</a:t>
            </a:r>
            <a:endParaRPr lang="en-US"/>
          </a:p>
        </p:txBody>
      </p:sp>
      <p:graphicFrame>
        <p:nvGraphicFramePr>
          <p:cNvPr id="15" name="Table 14"/>
          <p:cNvGraphicFramePr>
            <a:graphicFrameLocks noGrp="1"/>
          </p:cNvGraphicFramePr>
          <p:nvPr>
            <p:extLst>
              <p:ext uri="{D42A27DB-BD31-4B8C-83A1-F6EECF244321}">
                <p14:modId xmlns:p14="http://schemas.microsoft.com/office/powerpoint/2010/main" val="3284602857"/>
              </p:ext>
            </p:extLst>
          </p:nvPr>
        </p:nvGraphicFramePr>
        <p:xfrm>
          <a:off x="6409632" y="3082320"/>
          <a:ext cx="5264912" cy="1483360"/>
        </p:xfrm>
        <a:graphic>
          <a:graphicData uri="http://schemas.openxmlformats.org/drawingml/2006/table">
            <a:tbl>
              <a:tblPr firstRow="1" bandRow="1">
                <a:tableStyleId>{5C22544A-7EE6-4342-B048-85BDC9FD1C3A}</a:tableStyleId>
              </a:tblPr>
              <a:tblGrid>
                <a:gridCol w="2632456">
                  <a:extLst>
                    <a:ext uri="{9D8B030D-6E8A-4147-A177-3AD203B41FA5}">
                      <a16:colId xmlns:a16="http://schemas.microsoft.com/office/drawing/2014/main" val="1812836941"/>
                    </a:ext>
                  </a:extLst>
                </a:gridCol>
                <a:gridCol w="2632456">
                  <a:extLst>
                    <a:ext uri="{9D8B030D-6E8A-4147-A177-3AD203B41FA5}">
                      <a16:colId xmlns:a16="http://schemas.microsoft.com/office/drawing/2014/main" val="2953565048"/>
                    </a:ext>
                  </a:extLst>
                </a:gridCol>
              </a:tblGrid>
              <a:tr h="370840">
                <a:tc>
                  <a:txBody>
                    <a:bodyPr/>
                    <a:lstStyle/>
                    <a:p>
                      <a:r>
                        <a:rPr lang="en-US"/>
                        <a:t>OrderID</a:t>
                      </a:r>
                    </a:p>
                  </a:txBody>
                  <a:tcPr/>
                </a:tc>
                <a:tc>
                  <a:txBody>
                    <a:bodyPr/>
                    <a:lstStyle/>
                    <a:p>
                      <a:r>
                        <a:rPr lang="en-US"/>
                        <a:t>Sum</a:t>
                      </a:r>
                    </a:p>
                  </a:txBody>
                  <a:tcPr/>
                </a:tc>
                <a:extLst>
                  <a:ext uri="{0D108BD9-81ED-4DB2-BD59-A6C34878D82A}">
                    <a16:rowId xmlns:a16="http://schemas.microsoft.com/office/drawing/2014/main" val="3628228780"/>
                  </a:ext>
                </a:extLst>
              </a:tr>
              <a:tr h="370840">
                <a:tc>
                  <a:txBody>
                    <a:bodyPr/>
                    <a:lstStyle/>
                    <a:p>
                      <a:r>
                        <a:rPr lang="en-US"/>
                        <a:t>OrderID3</a:t>
                      </a:r>
                    </a:p>
                  </a:txBody>
                  <a:tcPr/>
                </a:tc>
                <a:tc>
                  <a:txBody>
                    <a:bodyPr/>
                    <a:lstStyle/>
                    <a:p>
                      <a:r>
                        <a:rPr lang="en-US"/>
                        <a:t>900</a:t>
                      </a:r>
                    </a:p>
                  </a:txBody>
                  <a:tcPr/>
                </a:tc>
                <a:extLst>
                  <a:ext uri="{0D108BD9-81ED-4DB2-BD59-A6C34878D82A}">
                    <a16:rowId xmlns:a16="http://schemas.microsoft.com/office/drawing/2014/main" val="1787567630"/>
                  </a:ext>
                </a:extLst>
              </a:tr>
              <a:tr h="370840">
                <a:tc>
                  <a:txBody>
                    <a:bodyPr/>
                    <a:lstStyle/>
                    <a:p>
                      <a:r>
                        <a:rPr lang="en-US"/>
                        <a:t>OrderID2</a:t>
                      </a:r>
                    </a:p>
                  </a:txBody>
                  <a:tcPr/>
                </a:tc>
                <a:tc>
                  <a:txBody>
                    <a:bodyPr/>
                    <a:lstStyle/>
                    <a:p>
                      <a:r>
                        <a:rPr lang="en-US"/>
                        <a:t>800</a:t>
                      </a:r>
                    </a:p>
                  </a:txBody>
                  <a:tcPr/>
                </a:tc>
                <a:extLst>
                  <a:ext uri="{0D108BD9-81ED-4DB2-BD59-A6C34878D82A}">
                    <a16:rowId xmlns:a16="http://schemas.microsoft.com/office/drawing/2014/main" val="807728340"/>
                  </a:ext>
                </a:extLst>
              </a:tr>
              <a:tr h="370840">
                <a:tc>
                  <a:txBody>
                    <a:bodyPr/>
                    <a:lstStyle/>
                    <a:p>
                      <a:r>
                        <a:rPr lang="en-US"/>
                        <a:t>OrderID1</a:t>
                      </a:r>
                    </a:p>
                  </a:txBody>
                  <a:tcPr/>
                </a:tc>
                <a:tc>
                  <a:txBody>
                    <a:bodyPr/>
                    <a:lstStyle/>
                    <a:p>
                      <a:r>
                        <a:rPr lang="en-US"/>
                        <a:t>500</a:t>
                      </a:r>
                    </a:p>
                  </a:txBody>
                  <a:tcPr/>
                </a:tc>
                <a:extLst>
                  <a:ext uri="{0D108BD9-81ED-4DB2-BD59-A6C34878D82A}">
                    <a16:rowId xmlns:a16="http://schemas.microsoft.com/office/drawing/2014/main" val="1851775064"/>
                  </a:ext>
                </a:extLst>
              </a:tr>
            </a:tbl>
          </a:graphicData>
        </a:graphic>
      </p:graphicFrame>
      <p:sp>
        <p:nvSpPr>
          <p:cNvPr id="16" name="Rectangle 15"/>
          <p:cNvSpPr/>
          <p:nvPr/>
        </p:nvSpPr>
        <p:spPr>
          <a:xfrm>
            <a:off x="6409632" y="2712988"/>
            <a:ext cx="1713226" cy="369332"/>
          </a:xfrm>
          <a:prstGeom prst="rect">
            <a:avLst/>
          </a:prstGeom>
        </p:spPr>
        <p:txBody>
          <a:bodyPr wrap="none">
            <a:spAutoFit/>
          </a:bodyPr>
          <a:lstStyle/>
          <a:p>
            <a:r>
              <a:rPr lang="en-US">
                <a:latin typeface="Cambria" panose="02040503050406030204" pitchFamily="18" charset="0"/>
              </a:rPr>
              <a:t>SortType=False</a:t>
            </a:r>
            <a:endParaRPr lang="en-US"/>
          </a:p>
        </p:txBody>
      </p:sp>
    </p:spTree>
    <p:extLst>
      <p:ext uri="{BB962C8B-B14F-4D97-AF65-F5344CB8AC3E}">
        <p14:creationId xmlns:p14="http://schemas.microsoft.com/office/powerpoint/2010/main" val="18407458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39</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421200" cy="508000"/>
            <a:chOff x="789624" y="1191463"/>
            <a:chExt cx="64212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220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2.5. Dữ liệu trong và ngoài hệ thống</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Khi</a:t>
            </a:r>
            <a:r>
              <a:rPr lang="en-US" sz="2800" dirty="0">
                <a:latin typeface="Cambria" panose="02040503050406030204" pitchFamily="18" charset="0"/>
              </a:rPr>
              <a:t> </a:t>
            </a:r>
            <a:r>
              <a:rPr lang="en-US" sz="2800" dirty="0" err="1">
                <a:latin typeface="Cambria" panose="02040503050406030204" pitchFamily="18" charset="0"/>
              </a:rPr>
              <a:t>sử</a:t>
            </a:r>
            <a:r>
              <a:rPr lang="en-US" sz="2800" dirty="0">
                <a:latin typeface="Cambria" panose="02040503050406030204" pitchFamily="18" charset="0"/>
              </a:rPr>
              <a:t> </a:t>
            </a:r>
            <a:r>
              <a:rPr lang="en-US" sz="2800" dirty="0" err="1">
                <a:latin typeface="Cambria" panose="02040503050406030204" pitchFamily="18" charset="0"/>
              </a:rPr>
              <a:t>dụng</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để</a:t>
            </a:r>
            <a:r>
              <a:rPr lang="en-US" sz="2800" dirty="0">
                <a:latin typeface="Cambria" panose="02040503050406030204" pitchFamily="18" charset="0"/>
              </a:rPr>
              <a:t> train </a:t>
            </a:r>
            <a:r>
              <a:rPr lang="en-US" sz="2800" dirty="0" err="1">
                <a:latin typeface="Cambria" panose="02040503050406030204" pitchFamily="18" charset="0"/>
              </a:rPr>
              <a:t>mô</a:t>
            </a:r>
            <a:r>
              <a:rPr lang="en-US" sz="2800" dirty="0">
                <a:latin typeface="Cambria" panose="02040503050406030204" pitchFamily="18" charset="0"/>
              </a:rPr>
              <a:t> </a:t>
            </a:r>
            <a:r>
              <a:rPr lang="en-US" sz="2800" dirty="0" err="1">
                <a:latin typeface="Cambria" panose="02040503050406030204" pitchFamily="18" charset="0"/>
              </a:rPr>
              <a:t>hình</a:t>
            </a:r>
            <a:r>
              <a:rPr lang="en-US" sz="2800" dirty="0">
                <a:latin typeface="Cambria" panose="02040503050406030204" pitchFamily="18" charset="0"/>
              </a:rPr>
              <a:t> </a:t>
            </a:r>
            <a:r>
              <a:rPr lang="en-US" sz="2800" dirty="0" err="1">
                <a:latin typeface="Cambria" panose="02040503050406030204" pitchFamily="18" charset="0"/>
              </a:rPr>
              <a:t>máy</a:t>
            </a:r>
            <a:r>
              <a:rPr lang="en-US" sz="2800" dirty="0">
                <a:latin typeface="Cambria" panose="02040503050406030204" pitchFamily="18" charset="0"/>
              </a:rPr>
              <a:t> </a:t>
            </a:r>
            <a:r>
              <a:rPr lang="en-US" sz="2800" dirty="0" err="1">
                <a:latin typeface="Cambria" panose="02040503050406030204" pitchFamily="18" charset="0"/>
              </a:rPr>
              <a:t>học</a:t>
            </a:r>
            <a:r>
              <a:rPr lang="en-US" sz="2800" dirty="0">
                <a:latin typeface="Cambria" panose="02040503050406030204" pitchFamily="18" charset="0"/>
              </a:rPr>
              <a:t>, </a:t>
            </a:r>
            <a:r>
              <a:rPr lang="en-US" sz="2800" dirty="0" err="1">
                <a:latin typeface="Cambria" panose="02040503050406030204" pitchFamily="18" charset="0"/>
              </a:rPr>
              <a:t>đôi</a:t>
            </a:r>
            <a:r>
              <a:rPr lang="en-US" sz="2800" dirty="0">
                <a:latin typeface="Cambria" panose="02040503050406030204" pitchFamily="18" charset="0"/>
              </a:rPr>
              <a:t> </a:t>
            </a:r>
            <a:r>
              <a:rPr lang="en-US" sz="2800" dirty="0" err="1">
                <a:latin typeface="Cambria" panose="02040503050406030204" pitchFamily="18" charset="0"/>
              </a:rPr>
              <a:t>khi</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sẵn</a:t>
            </a:r>
            <a:r>
              <a:rPr lang="en-US" sz="2800" dirty="0">
                <a:latin typeface="Cambria" panose="02040503050406030204" pitchFamily="18" charset="0"/>
              </a:rPr>
              <a:t> </a:t>
            </a:r>
            <a:r>
              <a:rPr lang="en-US" sz="2800" dirty="0" err="1">
                <a:latin typeface="Cambria" panose="02040503050406030204" pitchFamily="18" charset="0"/>
              </a:rPr>
              <a:t>trong</a:t>
            </a:r>
            <a:r>
              <a:rPr lang="en-US" sz="2800" dirty="0">
                <a:latin typeface="Cambria" panose="02040503050406030204" pitchFamily="18" charset="0"/>
              </a:rPr>
              <a:t> </a:t>
            </a:r>
            <a:r>
              <a:rPr lang="en-US" sz="2800" dirty="0" err="1">
                <a:latin typeface="Cambria" panose="02040503050406030204" pitchFamily="18" charset="0"/>
              </a:rPr>
              <a:t>hệ</a:t>
            </a:r>
            <a:r>
              <a:rPr lang="en-US" sz="2800" dirty="0">
                <a:latin typeface="Cambria" panose="02040503050406030204" pitchFamily="18" charset="0"/>
              </a:rPr>
              <a:t> </a:t>
            </a:r>
            <a:r>
              <a:rPr lang="en-US" sz="2800" dirty="0" err="1">
                <a:latin typeface="Cambria" panose="02040503050406030204" pitchFamily="18" charset="0"/>
              </a:rPr>
              <a:t>thống</a:t>
            </a:r>
            <a:r>
              <a:rPr lang="en-US" sz="2800" dirty="0">
                <a:latin typeface="Cambria" panose="02040503050406030204" pitchFamily="18" charset="0"/>
              </a:rPr>
              <a:t>, </a:t>
            </a:r>
            <a:r>
              <a:rPr lang="en-US" sz="2800" dirty="0" err="1">
                <a:latin typeface="Cambria" panose="02040503050406030204" pitchFamily="18" charset="0"/>
              </a:rPr>
              <a:t>đôi</a:t>
            </a:r>
            <a:r>
              <a:rPr lang="en-US" sz="2800" dirty="0">
                <a:latin typeface="Cambria" panose="02040503050406030204" pitchFamily="18" charset="0"/>
              </a:rPr>
              <a:t> </a:t>
            </a:r>
            <a:r>
              <a:rPr lang="en-US" sz="2800" dirty="0" err="1">
                <a:latin typeface="Cambria" panose="02040503050406030204" pitchFamily="18" charset="0"/>
              </a:rPr>
              <a:t>khi</a:t>
            </a:r>
            <a:r>
              <a:rPr lang="en-US" sz="2800" dirty="0">
                <a:latin typeface="Cambria" panose="02040503050406030204" pitchFamily="18" charset="0"/>
              </a:rPr>
              <a:t> ta </a:t>
            </a:r>
            <a:r>
              <a:rPr lang="en-US" sz="2800" dirty="0" err="1">
                <a:latin typeface="Cambria" panose="02040503050406030204" pitchFamily="18" charset="0"/>
              </a:rPr>
              <a:t>chưa</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trong</a:t>
            </a:r>
            <a:r>
              <a:rPr lang="en-US" sz="2800" dirty="0">
                <a:latin typeface="Cambria" panose="02040503050406030204" pitchFamily="18" charset="0"/>
              </a:rPr>
              <a:t> </a:t>
            </a:r>
            <a:r>
              <a:rPr lang="en-US" sz="2800" dirty="0" err="1">
                <a:latin typeface="Cambria" panose="02040503050406030204" pitchFamily="18" charset="0"/>
              </a:rPr>
              <a:t>hệ</a:t>
            </a:r>
            <a:r>
              <a:rPr lang="en-US" sz="2800" dirty="0">
                <a:latin typeface="Cambria" panose="02040503050406030204" pitchFamily="18" charset="0"/>
              </a:rPr>
              <a:t> </a:t>
            </a:r>
            <a:r>
              <a:rPr lang="en-US" sz="2800" dirty="0" err="1">
                <a:latin typeface="Cambria" panose="02040503050406030204" pitchFamily="18" charset="0"/>
              </a:rPr>
              <a:t>thống</a:t>
            </a:r>
            <a:r>
              <a:rPr lang="en-US" sz="2800" dirty="0">
                <a:latin typeface="Cambria" panose="02040503050406030204" pitchFamily="18" charset="0"/>
              </a:rPr>
              <a:t>.</a:t>
            </a:r>
          </a:p>
          <a:p>
            <a:pPr algn="just">
              <a:buFont typeface="Wingdings" panose="05000000000000000000" pitchFamily="2" charset="2"/>
              <a:buChar char="ü"/>
            </a:pPr>
            <a:r>
              <a:rPr lang="en-US" sz="2800" dirty="0" err="1">
                <a:latin typeface="Cambria" panose="02040503050406030204" pitchFamily="18" charset="0"/>
              </a:rPr>
              <a:t>Khi</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sẵn</a:t>
            </a:r>
            <a:r>
              <a:rPr lang="en-US" sz="2800" dirty="0">
                <a:latin typeface="Cambria" panose="02040503050406030204" pitchFamily="18" charset="0"/>
              </a:rPr>
              <a:t> </a:t>
            </a:r>
            <a:r>
              <a:rPr lang="en-US" sz="2800" dirty="0" err="1">
                <a:latin typeface="Cambria" panose="02040503050406030204" pitchFamily="18" charset="0"/>
              </a:rPr>
              <a:t>trong</a:t>
            </a:r>
            <a:r>
              <a:rPr lang="en-US" sz="2800" dirty="0">
                <a:latin typeface="Cambria" panose="02040503050406030204" pitchFamily="18" charset="0"/>
              </a:rPr>
              <a:t> </a:t>
            </a:r>
            <a:r>
              <a:rPr lang="en-US" sz="2800" dirty="0" err="1">
                <a:latin typeface="Cambria" panose="02040503050406030204" pitchFamily="18" charset="0"/>
              </a:rPr>
              <a:t>hệ</a:t>
            </a:r>
            <a:r>
              <a:rPr lang="en-US" sz="2800" dirty="0">
                <a:latin typeface="Cambria" panose="02040503050406030204" pitchFamily="18" charset="0"/>
              </a:rPr>
              <a:t> </a:t>
            </a:r>
            <a:r>
              <a:rPr lang="en-US" sz="2800" dirty="0" err="1">
                <a:latin typeface="Cambria" panose="02040503050406030204" pitchFamily="18" charset="0"/>
              </a:rPr>
              <a:t>thống</a:t>
            </a:r>
            <a:r>
              <a:rPr lang="en-US" sz="2800" dirty="0">
                <a:latin typeface="Cambria" panose="02040503050406030204" pitchFamily="18" charset="0"/>
              </a:rPr>
              <a:t>: </a:t>
            </a:r>
            <a:r>
              <a:rPr lang="en-US" sz="2800" dirty="0" err="1">
                <a:latin typeface="Cambria" panose="02040503050406030204" pitchFamily="18" charset="0"/>
              </a:rPr>
              <a:t>Lúc</a:t>
            </a:r>
            <a:r>
              <a:rPr lang="en-US" sz="2800" dirty="0">
                <a:latin typeface="Cambria" panose="02040503050406030204" pitchFamily="18" charset="0"/>
              </a:rPr>
              <a:t> </a:t>
            </a:r>
            <a:r>
              <a:rPr lang="en-US" sz="2800" dirty="0" err="1">
                <a:latin typeface="Cambria" panose="02040503050406030204" pitchFamily="18" charset="0"/>
              </a:rPr>
              <a:t>này</a:t>
            </a:r>
            <a:r>
              <a:rPr lang="en-US" sz="2800" dirty="0">
                <a:latin typeface="Cambria" panose="02040503050406030204" pitchFamily="18" charset="0"/>
              </a:rPr>
              <a:t> ta </a:t>
            </a:r>
            <a:r>
              <a:rPr lang="en-US" sz="2800" dirty="0" err="1">
                <a:latin typeface="Cambria" panose="02040503050406030204" pitchFamily="18" charset="0"/>
              </a:rPr>
              <a:t>có</a:t>
            </a:r>
            <a:r>
              <a:rPr lang="en-US" sz="2800" dirty="0">
                <a:latin typeface="Cambria" panose="02040503050406030204" pitchFamily="18" charset="0"/>
              </a:rPr>
              <a:t> ý </a:t>
            </a:r>
            <a:r>
              <a:rPr lang="en-US" sz="2800" dirty="0" err="1">
                <a:latin typeface="Cambria" panose="02040503050406030204" pitchFamily="18" charset="0"/>
              </a:rPr>
              <a:t>tưởng</a:t>
            </a:r>
            <a:r>
              <a:rPr lang="en-US" sz="2800" dirty="0">
                <a:latin typeface="Cambria" panose="02040503050406030204" pitchFamily="18" charset="0"/>
              </a:rPr>
              <a:t> </a:t>
            </a:r>
            <a:r>
              <a:rPr lang="en-US" sz="2800" dirty="0" err="1">
                <a:latin typeface="Cambria" panose="02040503050406030204" pitchFamily="18" charset="0"/>
              </a:rPr>
              <a:t>máy</a:t>
            </a:r>
            <a:r>
              <a:rPr lang="en-US" sz="2800" dirty="0">
                <a:latin typeface="Cambria" panose="02040503050406030204" pitchFamily="18" charset="0"/>
              </a:rPr>
              <a:t> </a:t>
            </a:r>
            <a:r>
              <a:rPr lang="en-US" sz="2800" dirty="0" err="1">
                <a:latin typeface="Cambria" panose="02040503050406030204" pitchFamily="18" charset="0"/>
              </a:rPr>
              <a:t>học</a:t>
            </a:r>
            <a:r>
              <a:rPr lang="en-US" sz="2800" dirty="0">
                <a:latin typeface="Cambria" panose="02040503050406030204" pitchFamily="18" charset="0"/>
              </a:rPr>
              <a:t> </a:t>
            </a:r>
            <a:r>
              <a:rPr lang="en-US" sz="2800" dirty="0" err="1">
                <a:latin typeface="Cambria" panose="02040503050406030204" pitchFamily="18" charset="0"/>
              </a:rPr>
              <a:t>dựa</a:t>
            </a:r>
            <a:r>
              <a:rPr lang="en-US" sz="2800" dirty="0">
                <a:latin typeface="Cambria" panose="02040503050406030204" pitchFamily="18" charset="0"/>
              </a:rPr>
              <a:t> </a:t>
            </a:r>
            <a:r>
              <a:rPr lang="en-US" sz="2800" dirty="0" err="1">
                <a:latin typeface="Cambria" panose="02040503050406030204" pitchFamily="18" charset="0"/>
              </a:rPr>
              <a:t>trên</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đã</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thiết</a:t>
            </a:r>
            <a:r>
              <a:rPr lang="en-US" sz="2800" dirty="0">
                <a:latin typeface="Cambria" panose="02040503050406030204" pitchFamily="18" charset="0"/>
              </a:rPr>
              <a:t> </a:t>
            </a:r>
            <a:r>
              <a:rPr lang="en-US" sz="2800" dirty="0" err="1">
                <a:latin typeface="Cambria" panose="02040503050406030204" pitchFamily="18" charset="0"/>
              </a:rPr>
              <a:t>kế</a:t>
            </a:r>
            <a:r>
              <a:rPr lang="en-US" sz="2800" dirty="0">
                <a:latin typeface="Cambria" panose="02040503050406030204" pitchFamily="18" charset="0"/>
              </a:rPr>
              <a:t>, </a:t>
            </a:r>
            <a:r>
              <a:rPr lang="en-US" sz="2800" dirty="0" err="1">
                <a:latin typeface="Cambria" panose="02040503050406030204" pitchFamily="18" charset="0"/>
              </a:rPr>
              <a:t>đã</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cấu</a:t>
            </a:r>
            <a:r>
              <a:rPr lang="en-US" sz="2800" dirty="0">
                <a:latin typeface="Cambria" panose="02040503050406030204" pitchFamily="18" charset="0"/>
              </a:rPr>
              <a:t> </a:t>
            </a:r>
            <a:r>
              <a:rPr lang="en-US" sz="2800" dirty="0" err="1">
                <a:latin typeface="Cambria" panose="02040503050406030204" pitchFamily="18" charset="0"/>
              </a:rPr>
              <a:t>trúc</a:t>
            </a:r>
            <a:r>
              <a:rPr lang="en-US" sz="2800" dirty="0">
                <a:latin typeface="Cambria" panose="02040503050406030204" pitchFamily="18" charset="0"/>
              </a:rPr>
              <a:t> </a:t>
            </a:r>
            <a:r>
              <a:rPr lang="en-US" sz="2800" dirty="0" err="1">
                <a:latin typeface="Cambria" panose="02040503050406030204" pitchFamily="18" charset="0"/>
              </a:rPr>
              <a:t>trước</a:t>
            </a:r>
            <a:endParaRPr lang="en-US" sz="2800" dirty="0">
              <a:latin typeface="Cambria" panose="02040503050406030204" pitchFamily="18" charset="0"/>
            </a:endParaRPr>
          </a:p>
          <a:p>
            <a:pPr algn="just">
              <a:buFont typeface="Wingdings" panose="05000000000000000000" pitchFamily="2" charset="2"/>
              <a:buChar char="ü"/>
            </a:pPr>
            <a:r>
              <a:rPr lang="en-US" sz="2800" dirty="0" err="1">
                <a:latin typeface="Cambria" panose="02040503050406030204" pitchFamily="18" charset="0"/>
              </a:rPr>
              <a:t>Khi</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chưa</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sẵn</a:t>
            </a:r>
            <a:r>
              <a:rPr lang="en-US" sz="2800" dirty="0">
                <a:latin typeface="Cambria" panose="02040503050406030204" pitchFamily="18" charset="0"/>
              </a:rPr>
              <a:t> </a:t>
            </a:r>
            <a:r>
              <a:rPr lang="en-US" sz="2800" dirty="0" err="1">
                <a:latin typeface="Cambria" panose="02040503050406030204" pitchFamily="18" charset="0"/>
              </a:rPr>
              <a:t>trong</a:t>
            </a:r>
            <a:r>
              <a:rPr lang="en-US" sz="2800" dirty="0">
                <a:latin typeface="Cambria" panose="02040503050406030204" pitchFamily="18" charset="0"/>
              </a:rPr>
              <a:t> </a:t>
            </a:r>
            <a:r>
              <a:rPr lang="en-US" sz="2800" dirty="0" err="1">
                <a:latin typeface="Cambria" panose="02040503050406030204" pitchFamily="18" charset="0"/>
              </a:rPr>
              <a:t>hệ</a:t>
            </a:r>
            <a:r>
              <a:rPr lang="en-US" sz="2800" dirty="0">
                <a:latin typeface="Cambria" panose="02040503050406030204" pitchFamily="18" charset="0"/>
              </a:rPr>
              <a:t> </a:t>
            </a:r>
            <a:r>
              <a:rPr lang="en-US" sz="2800" dirty="0" err="1">
                <a:latin typeface="Cambria" panose="02040503050406030204" pitchFamily="18" charset="0"/>
              </a:rPr>
              <a:t>thống</a:t>
            </a:r>
            <a:r>
              <a:rPr lang="en-US" sz="2800" dirty="0">
                <a:latin typeface="Cambria" panose="02040503050406030204" pitchFamily="18" charset="0"/>
              </a:rPr>
              <a:t>: </a:t>
            </a:r>
            <a:r>
              <a:rPr lang="en-US" sz="2800" dirty="0" err="1">
                <a:latin typeface="Cambria" panose="02040503050406030204" pitchFamily="18" charset="0"/>
              </a:rPr>
              <a:t>Lúc</a:t>
            </a:r>
            <a:r>
              <a:rPr lang="en-US" sz="2800" dirty="0">
                <a:latin typeface="Cambria" panose="02040503050406030204" pitchFamily="18" charset="0"/>
              </a:rPr>
              <a:t> </a:t>
            </a:r>
            <a:r>
              <a:rPr lang="en-US" sz="2800" dirty="0" err="1">
                <a:latin typeface="Cambria" panose="02040503050406030204" pitchFamily="18" charset="0"/>
              </a:rPr>
              <a:t>này</a:t>
            </a:r>
            <a:r>
              <a:rPr lang="en-US" sz="2800" dirty="0">
                <a:latin typeface="Cambria" panose="02040503050406030204" pitchFamily="18" charset="0"/>
              </a:rPr>
              <a:t> ta </a:t>
            </a:r>
            <a:r>
              <a:rPr lang="en-US" sz="2800" dirty="0" err="1">
                <a:latin typeface="Cambria" panose="02040503050406030204" pitchFamily="18" charset="0"/>
              </a:rPr>
              <a:t>mới</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ý </a:t>
            </a:r>
            <a:r>
              <a:rPr lang="en-US" sz="2800" dirty="0" err="1">
                <a:latin typeface="Cambria" panose="02040503050406030204" pitchFamily="18" charset="0"/>
              </a:rPr>
              <a:t>tưởng</a:t>
            </a:r>
            <a:r>
              <a:rPr lang="en-US" sz="2800" dirty="0">
                <a:latin typeface="Cambria" panose="02040503050406030204" pitchFamily="18" charset="0"/>
              </a:rPr>
              <a:t> </a:t>
            </a:r>
            <a:r>
              <a:rPr lang="en-US" sz="2800" dirty="0" err="1">
                <a:latin typeface="Cambria" panose="02040503050406030204" pitchFamily="18" charset="0"/>
              </a:rPr>
              <a:t>máy</a:t>
            </a:r>
            <a:r>
              <a:rPr lang="en-US" sz="2800" dirty="0">
                <a:latin typeface="Cambria" panose="02040503050406030204" pitchFamily="18" charset="0"/>
              </a:rPr>
              <a:t> </a:t>
            </a:r>
            <a:r>
              <a:rPr lang="en-US" sz="2800" dirty="0" err="1">
                <a:latin typeface="Cambria" panose="02040503050406030204" pitchFamily="18" charset="0"/>
              </a:rPr>
              <a:t>học</a:t>
            </a:r>
            <a:r>
              <a:rPr lang="en-US" sz="2800" dirty="0">
                <a:latin typeface="Cambria" panose="02040503050406030204" pitchFamily="18" charset="0"/>
              </a:rPr>
              <a:t> </a:t>
            </a:r>
            <a:r>
              <a:rPr lang="en-US" sz="2800" dirty="0" err="1">
                <a:latin typeface="Cambria" panose="02040503050406030204" pitchFamily="18" charset="0"/>
              </a:rPr>
              <a:t>tuy</a:t>
            </a:r>
            <a:r>
              <a:rPr lang="en-US" sz="2800" dirty="0">
                <a:latin typeface="Cambria" panose="02040503050406030204" pitchFamily="18" charset="0"/>
              </a:rPr>
              <a:t> </a:t>
            </a:r>
            <a:r>
              <a:rPr lang="en-US" sz="2800" dirty="0" err="1">
                <a:latin typeface="Cambria" panose="02040503050406030204" pitchFamily="18" charset="0"/>
              </a:rPr>
              <a:t>nhiên</a:t>
            </a:r>
            <a:r>
              <a:rPr lang="en-US" sz="2800" dirty="0">
                <a:latin typeface="Cambria" panose="02040503050406030204" pitchFamily="18" charset="0"/>
              </a:rPr>
              <a:t> </a:t>
            </a:r>
            <a:r>
              <a:rPr lang="en-US" sz="2800" dirty="0" err="1">
                <a:latin typeface="Cambria" panose="02040503050406030204" pitchFamily="18" charset="0"/>
              </a:rPr>
              <a:t>chưa</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dự</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ta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giả</a:t>
            </a:r>
            <a:r>
              <a:rPr lang="en-US" sz="2800" dirty="0">
                <a:latin typeface="Cambria" panose="02040503050406030204" pitchFamily="18" charset="0"/>
              </a:rPr>
              <a:t> </a:t>
            </a:r>
            <a:r>
              <a:rPr lang="en-US" sz="2800" dirty="0" err="1">
                <a:latin typeface="Cambria" panose="02040503050406030204" pitchFamily="18" charset="0"/>
              </a:rPr>
              <a:t>lập</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hoặc</a:t>
            </a:r>
            <a:r>
              <a:rPr lang="en-US" sz="2800" dirty="0">
                <a:latin typeface="Cambria" panose="02040503050406030204" pitchFamily="18" charset="0"/>
              </a:rPr>
              <a:t> </a:t>
            </a:r>
            <a:r>
              <a:rPr lang="en-US" sz="2800" dirty="0" err="1">
                <a:latin typeface="Cambria" panose="02040503050406030204" pitchFamily="18" charset="0"/>
              </a:rPr>
              <a:t>sử</a:t>
            </a:r>
            <a:r>
              <a:rPr lang="en-US" sz="2800" dirty="0">
                <a:latin typeface="Cambria" panose="02040503050406030204" pitchFamily="18" charset="0"/>
              </a:rPr>
              <a:t> </a:t>
            </a:r>
            <a:r>
              <a:rPr lang="en-US" sz="2800" dirty="0" err="1">
                <a:latin typeface="Cambria" panose="02040503050406030204" pitchFamily="18" charset="0"/>
              </a:rPr>
              <a:t>dụng</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ngoài</a:t>
            </a:r>
            <a:r>
              <a:rPr lang="en-US" sz="2800" dirty="0">
                <a:latin typeface="Cambria" panose="02040503050406030204" pitchFamily="18" charset="0"/>
              </a:rPr>
              <a:t> </a:t>
            </a:r>
            <a:r>
              <a:rPr lang="en-US" sz="2800" dirty="0" err="1">
                <a:latin typeface="Cambria" panose="02040503050406030204" pitchFamily="18" charset="0"/>
              </a:rPr>
              <a:t>hệ</a:t>
            </a:r>
            <a:r>
              <a:rPr lang="en-US" sz="2800" dirty="0">
                <a:latin typeface="Cambria" panose="02040503050406030204" pitchFamily="18" charset="0"/>
              </a:rPr>
              <a:t> </a:t>
            </a:r>
            <a:r>
              <a:rPr lang="en-US" sz="2800" dirty="0" err="1">
                <a:latin typeface="Cambria" panose="02040503050406030204" pitchFamily="18" charset="0"/>
              </a:rPr>
              <a:t>thống</a:t>
            </a:r>
            <a:r>
              <a:rPr lang="en-US" sz="2800" dirty="0">
                <a:latin typeface="Cambria" panose="02040503050406030204" pitchFamily="18" charset="0"/>
              </a:rPr>
              <a:t>. </a:t>
            </a:r>
            <a:r>
              <a:rPr lang="en-US" sz="2800" dirty="0" err="1">
                <a:latin typeface="Cambria" panose="02040503050406030204" pitchFamily="18" charset="0"/>
              </a:rPr>
              <a:t>Khi</a:t>
            </a:r>
            <a:r>
              <a:rPr lang="en-US" sz="2800" dirty="0">
                <a:latin typeface="Cambria" panose="02040503050406030204" pitchFamily="18" charset="0"/>
              </a:rPr>
              <a:t> </a:t>
            </a:r>
            <a:r>
              <a:rPr lang="en-US" sz="2800" dirty="0" err="1">
                <a:latin typeface="Cambria" panose="02040503050406030204" pitchFamily="18" charset="0"/>
              </a:rPr>
              <a:t>vận</a:t>
            </a:r>
            <a:r>
              <a:rPr lang="en-US" sz="2800" dirty="0">
                <a:latin typeface="Cambria" panose="02040503050406030204" pitchFamily="18" charset="0"/>
              </a:rPr>
              <a:t> </a:t>
            </a:r>
            <a:r>
              <a:rPr lang="en-US" sz="2800" dirty="0" err="1">
                <a:latin typeface="Cambria" panose="02040503050406030204" pitchFamily="18" charset="0"/>
              </a:rPr>
              <a:t>hành</a:t>
            </a:r>
            <a:r>
              <a:rPr lang="en-US" sz="2800" dirty="0">
                <a:latin typeface="Cambria" panose="02040503050406030204" pitchFamily="18" charset="0"/>
              </a:rPr>
              <a:t> </a:t>
            </a:r>
            <a:r>
              <a:rPr lang="en-US" sz="2800" dirty="0" err="1">
                <a:latin typeface="Cambria" panose="02040503050406030204" pitchFamily="18" charset="0"/>
              </a:rPr>
              <a:t>hệ</a:t>
            </a:r>
            <a:r>
              <a:rPr lang="en-US" sz="2800" dirty="0">
                <a:latin typeface="Cambria" panose="02040503050406030204" pitchFamily="18" charset="0"/>
              </a:rPr>
              <a:t> </a:t>
            </a:r>
            <a:r>
              <a:rPr lang="en-US" sz="2800" dirty="0" err="1">
                <a:latin typeface="Cambria" panose="02040503050406030204" pitchFamily="18" charset="0"/>
              </a:rPr>
              <a:t>thống</a:t>
            </a:r>
            <a:r>
              <a:rPr lang="en-US" sz="2800" dirty="0">
                <a:latin typeface="Cambria" panose="02040503050406030204" pitchFamily="18" charset="0"/>
              </a:rPr>
              <a:t> ta </a:t>
            </a:r>
            <a:r>
              <a:rPr lang="en-US" sz="2800" dirty="0" err="1">
                <a:latin typeface="Cambria" panose="02040503050406030204" pitchFamily="18" charset="0"/>
              </a:rPr>
              <a:t>cố</a:t>
            </a:r>
            <a:r>
              <a:rPr lang="en-US" sz="2800" dirty="0">
                <a:latin typeface="Cambria" panose="02040503050406030204" pitchFamily="18" charset="0"/>
              </a:rPr>
              <a:t> </a:t>
            </a:r>
            <a:r>
              <a:rPr lang="en-US" sz="2800" dirty="0" err="1">
                <a:latin typeface="Cambria" panose="02040503050406030204" pitchFamily="18" charset="0"/>
              </a:rPr>
              <a:t>gắng</a:t>
            </a:r>
            <a:r>
              <a:rPr lang="en-US" sz="2800" dirty="0">
                <a:latin typeface="Cambria" panose="02040503050406030204" pitchFamily="18" charset="0"/>
              </a:rPr>
              <a:t> </a:t>
            </a:r>
            <a:r>
              <a:rPr lang="en-US" sz="2800" dirty="0" err="1">
                <a:latin typeface="Cambria" panose="02040503050406030204" pitchFamily="18" charset="0"/>
              </a:rPr>
              <a:t>thiết</a:t>
            </a:r>
            <a:r>
              <a:rPr lang="en-US" sz="2800" dirty="0">
                <a:latin typeface="Cambria" panose="02040503050406030204" pitchFamily="18" charset="0"/>
              </a:rPr>
              <a:t> </a:t>
            </a:r>
            <a:r>
              <a:rPr lang="en-US" sz="2800" dirty="0" err="1">
                <a:latin typeface="Cambria" panose="02040503050406030204" pitchFamily="18" charset="0"/>
              </a:rPr>
              <a:t>kế</a:t>
            </a:r>
            <a:r>
              <a:rPr lang="en-US" sz="2800" dirty="0">
                <a:latin typeface="Cambria" panose="02040503050406030204" pitchFamily="18" charset="0"/>
              </a:rPr>
              <a:t>, </a:t>
            </a:r>
            <a:r>
              <a:rPr lang="en-US" sz="2800" dirty="0" err="1">
                <a:latin typeface="Cambria" panose="02040503050406030204" pitchFamily="18" charset="0"/>
              </a:rPr>
              <a:t>xây</a:t>
            </a:r>
            <a:r>
              <a:rPr lang="en-US" sz="2800" dirty="0">
                <a:latin typeface="Cambria" panose="02040503050406030204" pitchFamily="18" charset="0"/>
              </a:rPr>
              <a:t> </a:t>
            </a:r>
            <a:r>
              <a:rPr lang="en-US" sz="2800" dirty="0" err="1">
                <a:latin typeface="Cambria" panose="02040503050406030204" pitchFamily="18" charset="0"/>
              </a:rPr>
              <a:t>dựng</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sao</a:t>
            </a:r>
            <a:r>
              <a:rPr lang="en-US" sz="2800" dirty="0">
                <a:latin typeface="Cambria" panose="02040503050406030204" pitchFamily="18" charset="0"/>
              </a:rPr>
              <a:t> </a:t>
            </a:r>
            <a:r>
              <a:rPr lang="en-US" sz="2800" dirty="0" err="1">
                <a:latin typeface="Cambria" panose="02040503050406030204" pitchFamily="18" charset="0"/>
              </a:rPr>
              <a:t>cho</a:t>
            </a:r>
            <a:r>
              <a:rPr lang="en-US" sz="2800" dirty="0">
                <a:latin typeface="Cambria" panose="02040503050406030204" pitchFamily="18" charset="0"/>
              </a:rPr>
              <a:t> </a:t>
            </a:r>
            <a:r>
              <a:rPr lang="en-US" sz="2800" dirty="0" err="1">
                <a:latin typeface="Cambria" panose="02040503050406030204" pitchFamily="18" charset="0"/>
              </a:rPr>
              <a:t>tương</a:t>
            </a:r>
            <a:r>
              <a:rPr lang="en-US" sz="2800" dirty="0">
                <a:latin typeface="Cambria" panose="02040503050406030204" pitchFamily="18" charset="0"/>
              </a:rPr>
              <a:t> </a:t>
            </a:r>
            <a:r>
              <a:rPr lang="en-US" sz="2800" dirty="0" err="1">
                <a:latin typeface="Cambria" panose="02040503050406030204" pitchFamily="18" charset="0"/>
              </a:rPr>
              <a:t>thích</a:t>
            </a:r>
            <a:r>
              <a:rPr lang="en-US" sz="2800" dirty="0">
                <a:latin typeface="Cambria" panose="02040503050406030204" pitchFamily="18" charset="0"/>
              </a:rPr>
              <a:t> </a:t>
            </a:r>
            <a:r>
              <a:rPr lang="en-US" sz="2800" dirty="0" err="1">
                <a:latin typeface="Cambria" panose="02040503050406030204" pitchFamily="18" charset="0"/>
              </a:rPr>
              <a:t>với</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giả</a:t>
            </a:r>
            <a:r>
              <a:rPr lang="en-US" sz="2800" dirty="0">
                <a:latin typeface="Cambria" panose="02040503050406030204" pitchFamily="18" charset="0"/>
              </a:rPr>
              <a:t> </a:t>
            </a:r>
            <a:r>
              <a:rPr lang="en-US" sz="2800" dirty="0" err="1">
                <a:latin typeface="Cambria" panose="02040503050406030204" pitchFamily="18" charset="0"/>
              </a:rPr>
              <a:t>lập</a:t>
            </a:r>
            <a:r>
              <a:rPr lang="en-US" sz="2800" dirty="0">
                <a:latin typeface="Cambria" panose="02040503050406030204" pitchFamily="18" charset="0"/>
              </a:rPr>
              <a:t> hay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ngoài</a:t>
            </a:r>
            <a:r>
              <a:rPr lang="en-US" sz="2800" dirty="0">
                <a:latin typeface="Cambria" panose="02040503050406030204" pitchFamily="18" charset="0"/>
              </a:rPr>
              <a:t> </a:t>
            </a:r>
            <a:r>
              <a:rPr lang="en-US" sz="2800" dirty="0" err="1">
                <a:latin typeface="Cambria" panose="02040503050406030204" pitchFamily="18" charset="0"/>
              </a:rPr>
              <a:t>hệ</a:t>
            </a:r>
            <a:r>
              <a:rPr lang="en-US" sz="2800" dirty="0">
                <a:latin typeface="Cambria" panose="02040503050406030204" pitchFamily="18" charset="0"/>
              </a:rPr>
              <a:t> </a:t>
            </a:r>
            <a:r>
              <a:rPr lang="en-US" sz="2800" dirty="0" err="1">
                <a:latin typeface="Cambria" panose="02040503050406030204" pitchFamily="18" charset="0"/>
              </a:rPr>
              <a:t>thống</a:t>
            </a:r>
            <a:r>
              <a:rPr lang="en-US" sz="2800" dirty="0">
                <a:latin typeface="Cambria" panose="02040503050406030204" pitchFamily="18" charset="0"/>
              </a:rPr>
              <a:t>. </a:t>
            </a:r>
            <a:r>
              <a:rPr lang="en-US" sz="2800" dirty="0" err="1">
                <a:latin typeface="Cambria" panose="02040503050406030204" pitchFamily="18" charset="0"/>
              </a:rPr>
              <a:t>Vì</a:t>
            </a:r>
            <a:r>
              <a:rPr lang="en-US" sz="2800" dirty="0">
                <a:latin typeface="Cambria" panose="02040503050406030204" pitchFamily="18" charset="0"/>
              </a:rPr>
              <a:t> ta </a:t>
            </a:r>
            <a:r>
              <a:rPr lang="en-US" sz="2800" dirty="0" err="1">
                <a:latin typeface="Cambria" panose="02040503050406030204" pitchFamily="18" charset="0"/>
              </a:rPr>
              <a:t>không</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chờ</a:t>
            </a:r>
            <a:r>
              <a:rPr lang="en-US" sz="2800" dirty="0">
                <a:latin typeface="Cambria" panose="02040503050406030204" pitchFamily="18" charset="0"/>
              </a:rPr>
              <a:t> </a:t>
            </a:r>
            <a:r>
              <a:rPr lang="en-US" sz="2800" dirty="0" err="1">
                <a:latin typeface="Cambria" panose="02040503050406030204" pitchFamily="18" charset="0"/>
              </a:rPr>
              <a:t>tới</a:t>
            </a:r>
            <a:r>
              <a:rPr lang="en-US" sz="2800" dirty="0">
                <a:latin typeface="Cambria" panose="02040503050406030204" pitchFamily="18" charset="0"/>
              </a:rPr>
              <a:t> </a:t>
            </a:r>
            <a:r>
              <a:rPr lang="en-US" sz="2800" dirty="0" err="1">
                <a:latin typeface="Cambria" panose="02040503050406030204" pitchFamily="18" charset="0"/>
              </a:rPr>
              <a:t>khi</a:t>
            </a:r>
            <a:r>
              <a:rPr lang="en-US" sz="2800" dirty="0">
                <a:latin typeface="Cambria" panose="02040503050406030204" pitchFamily="18" charset="0"/>
              </a:rPr>
              <a:t> </a:t>
            </a:r>
            <a:r>
              <a:rPr lang="en-US" sz="2800" dirty="0" err="1">
                <a:latin typeface="Cambria" panose="02040503050406030204" pitchFamily="18" charset="0"/>
              </a:rPr>
              <a:t>hệ</a:t>
            </a:r>
            <a:r>
              <a:rPr lang="en-US" sz="2800" dirty="0">
                <a:latin typeface="Cambria" panose="02040503050406030204" pitchFamily="18" charset="0"/>
              </a:rPr>
              <a:t> </a:t>
            </a:r>
            <a:r>
              <a:rPr lang="en-US" sz="2800" dirty="0" err="1">
                <a:latin typeface="Cambria" panose="02040503050406030204" pitchFamily="18" charset="0"/>
              </a:rPr>
              <a:t>thống</a:t>
            </a:r>
            <a:r>
              <a:rPr lang="en-US" sz="2800" dirty="0">
                <a:latin typeface="Cambria" panose="02040503050406030204" pitchFamily="18" charset="0"/>
              </a:rPr>
              <a:t> </a:t>
            </a:r>
            <a:r>
              <a:rPr lang="en-US" sz="2800" dirty="0" err="1">
                <a:latin typeface="Cambria" panose="02040503050406030204" pitchFamily="18" charset="0"/>
              </a:rPr>
              <a:t>của</a:t>
            </a:r>
            <a:r>
              <a:rPr lang="en-US" sz="2800" dirty="0">
                <a:latin typeface="Cambria" panose="02040503050406030204" pitchFamily="18" charset="0"/>
              </a:rPr>
              <a:t> ta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mà</a:t>
            </a:r>
            <a:r>
              <a:rPr lang="en-US" sz="2800" dirty="0">
                <a:latin typeface="Cambria" panose="02040503050406030204" pitchFamily="18" charset="0"/>
              </a:rPr>
              <a:t> ta </a:t>
            </a:r>
            <a:r>
              <a:rPr lang="en-US" sz="2800" dirty="0" err="1">
                <a:latin typeface="Cambria" panose="02040503050406030204" pitchFamily="18" charset="0"/>
              </a:rPr>
              <a:t>cần</a:t>
            </a:r>
            <a:r>
              <a:rPr lang="en-US" sz="2800" dirty="0">
                <a:latin typeface="Cambria" panose="02040503050406030204" pitchFamily="18" charset="0"/>
              </a:rPr>
              <a:t> </a:t>
            </a:r>
            <a:r>
              <a:rPr lang="en-US" sz="2800" dirty="0" err="1">
                <a:latin typeface="Cambria" panose="02040503050406030204" pitchFamily="18" charset="0"/>
              </a:rPr>
              <a:t>tiên</a:t>
            </a:r>
            <a:r>
              <a:rPr lang="en-US" sz="2800" dirty="0">
                <a:latin typeface="Cambria" panose="02040503050406030204" pitchFamily="18" charset="0"/>
              </a:rPr>
              <a:t> </a:t>
            </a:r>
            <a:r>
              <a:rPr lang="en-US" sz="2800" dirty="0" err="1">
                <a:latin typeface="Cambria" panose="02040503050406030204" pitchFamily="18" charset="0"/>
              </a:rPr>
              <a:t>đoán</a:t>
            </a:r>
            <a:r>
              <a:rPr lang="en-US" sz="2800" dirty="0">
                <a:latin typeface="Cambria" panose="02040503050406030204" pitchFamily="18" charset="0"/>
              </a:rPr>
              <a:t> </a:t>
            </a:r>
            <a:r>
              <a:rPr lang="en-US" sz="2800" dirty="0" err="1">
                <a:latin typeface="Cambria" panose="02040503050406030204" pitchFamily="18" charset="0"/>
              </a:rPr>
              <a:t>trước</a:t>
            </a:r>
            <a:r>
              <a:rPr lang="en-US" sz="2800" dirty="0">
                <a:latin typeface="Cambria" panose="02040503050406030204" pitchFamily="18" charset="0"/>
              </a:rPr>
              <a:t> </a:t>
            </a:r>
            <a:r>
              <a:rPr lang="en-US" sz="2800" dirty="0" err="1">
                <a:latin typeface="Cambria" panose="02040503050406030204" pitchFamily="18" charset="0"/>
              </a:rPr>
              <a:t>về</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để</a:t>
            </a:r>
            <a:r>
              <a:rPr lang="en-US" sz="2800" dirty="0">
                <a:latin typeface="Cambria" panose="02040503050406030204" pitchFamily="18" charset="0"/>
              </a:rPr>
              <a:t> </a:t>
            </a:r>
            <a:r>
              <a:rPr lang="en-US" sz="2800" dirty="0" err="1">
                <a:latin typeface="Cambria" panose="02040503050406030204" pitchFamily="18" charset="0"/>
              </a:rPr>
              <a:t>rút</a:t>
            </a:r>
            <a:r>
              <a:rPr lang="en-US" sz="2800" dirty="0">
                <a:latin typeface="Cambria" panose="02040503050406030204" pitchFamily="18" charset="0"/>
              </a:rPr>
              <a:t> </a:t>
            </a:r>
            <a:r>
              <a:rPr lang="en-US" sz="2800" dirty="0" err="1">
                <a:latin typeface="Cambria" panose="02040503050406030204" pitchFamily="18" charset="0"/>
              </a:rPr>
              <a:t>ngắn</a:t>
            </a:r>
            <a:r>
              <a:rPr lang="en-US" sz="2800" dirty="0">
                <a:latin typeface="Cambria" panose="02040503050406030204" pitchFamily="18" charset="0"/>
              </a:rPr>
              <a:t> </a:t>
            </a:r>
            <a:r>
              <a:rPr lang="en-US" sz="2800" dirty="0" err="1">
                <a:latin typeface="Cambria" panose="02040503050406030204" pitchFamily="18" charset="0"/>
              </a:rPr>
              <a:t>thời</a:t>
            </a:r>
            <a:r>
              <a:rPr lang="en-US" sz="2800" dirty="0">
                <a:latin typeface="Cambria" panose="02040503050406030204" pitchFamily="18" charset="0"/>
              </a:rPr>
              <a:t> </a:t>
            </a:r>
            <a:r>
              <a:rPr lang="en-US" sz="2800" dirty="0" err="1">
                <a:latin typeface="Cambria" panose="02040503050406030204" pitchFamily="18" charset="0"/>
              </a:rPr>
              <a:t>gian</a:t>
            </a:r>
            <a:r>
              <a:rPr lang="en-US" sz="2800" dirty="0">
                <a:latin typeface="Cambria" panose="02040503050406030204" pitchFamily="18" charset="0"/>
              </a:rPr>
              <a:t> </a:t>
            </a:r>
            <a:r>
              <a:rPr lang="en-US" sz="2800" dirty="0" err="1">
                <a:latin typeface="Cambria" panose="02040503050406030204" pitchFamily="18" charset="0"/>
              </a:rPr>
              <a:t>chờ</a:t>
            </a:r>
            <a:r>
              <a:rPr lang="en-US" sz="2800" dirty="0">
                <a:latin typeface="Cambria" panose="02040503050406030204" pitchFamily="18" charset="0"/>
              </a:rPr>
              <a:t> </a:t>
            </a:r>
            <a:r>
              <a:rPr lang="en-US" sz="2800" dirty="0" err="1">
                <a:latin typeface="Cambria" panose="02040503050406030204" pitchFamily="18" charset="0"/>
              </a:rPr>
              <a:t>đợi</a:t>
            </a:r>
            <a:r>
              <a:rPr lang="en-US" sz="2800" dirty="0">
                <a:latin typeface="Cambria" panose="02040503050406030204" pitchFamily="18" charset="0"/>
              </a:rPr>
              <a:t> </a:t>
            </a:r>
            <a:r>
              <a:rPr lang="en-US" sz="2800" dirty="0" err="1">
                <a:latin typeface="Cambria" panose="02040503050406030204" pitchFamily="18" charset="0"/>
              </a:rPr>
              <a:t>khi</a:t>
            </a:r>
            <a:r>
              <a:rPr lang="en-US" sz="2800" dirty="0">
                <a:latin typeface="Cambria" panose="02040503050406030204" pitchFamily="18" charset="0"/>
              </a:rPr>
              <a:t> </a:t>
            </a:r>
            <a:r>
              <a:rPr lang="en-US" sz="2800" dirty="0" err="1">
                <a:latin typeface="Cambria" panose="02040503050406030204" pitchFamily="18" charset="0"/>
              </a:rPr>
              <a:t>xây</a:t>
            </a:r>
            <a:r>
              <a:rPr lang="en-US" sz="2800" dirty="0">
                <a:latin typeface="Cambria" panose="02040503050406030204" pitchFamily="18" charset="0"/>
              </a:rPr>
              <a:t> </a:t>
            </a:r>
            <a:r>
              <a:rPr lang="en-US" sz="2800" dirty="0" err="1">
                <a:latin typeface="Cambria" panose="02040503050406030204" pitchFamily="18" charset="0"/>
              </a:rPr>
              <a:t>dựng</a:t>
            </a:r>
            <a:r>
              <a:rPr lang="en-US" sz="2800" dirty="0">
                <a:latin typeface="Cambria" panose="02040503050406030204" pitchFamily="18" charset="0"/>
              </a:rPr>
              <a:t> </a:t>
            </a:r>
            <a:r>
              <a:rPr lang="en-US" sz="2800" dirty="0" err="1">
                <a:latin typeface="Cambria" panose="02040503050406030204" pitchFamily="18" charset="0"/>
              </a:rPr>
              <a:t>mô</a:t>
            </a:r>
            <a:r>
              <a:rPr lang="en-US" sz="2800" dirty="0">
                <a:latin typeface="Cambria" panose="02040503050406030204" pitchFamily="18" charset="0"/>
              </a:rPr>
              <a:t> </a:t>
            </a:r>
            <a:r>
              <a:rPr lang="en-US" sz="2800" dirty="0" err="1">
                <a:latin typeface="Cambria" panose="02040503050406030204" pitchFamily="18" charset="0"/>
              </a:rPr>
              <a:t>hình</a:t>
            </a:r>
            <a:r>
              <a:rPr lang="en-US" sz="2800" dirty="0">
                <a:latin typeface="Cambria" panose="02040503050406030204" pitchFamily="18" charset="0"/>
              </a:rPr>
              <a:t> </a:t>
            </a:r>
            <a:r>
              <a:rPr lang="en-US" sz="2800" dirty="0" err="1">
                <a:latin typeface="Cambria" panose="02040503050406030204" pitchFamily="18" charset="0"/>
              </a:rPr>
              <a:t>máy</a:t>
            </a:r>
            <a:r>
              <a:rPr lang="en-US" sz="2800" dirty="0">
                <a:latin typeface="Cambria" panose="02040503050406030204" pitchFamily="18" charset="0"/>
              </a:rPr>
              <a:t> </a:t>
            </a:r>
            <a:r>
              <a:rPr lang="en-US" sz="2800" dirty="0" err="1">
                <a:latin typeface="Cambria" panose="02040503050406030204" pitchFamily="18" charset="0"/>
              </a:rPr>
              <a:t>học</a:t>
            </a:r>
            <a:r>
              <a:rPr lang="en-US" sz="2800" dirty="0">
                <a:latin typeface="Cambria" panose="02040503050406030204" pitchFamily="18" charset="0"/>
              </a:rPr>
              <a:t>.</a:t>
            </a:r>
            <a:endParaRPr lang="vi-VN" sz="2400" dirty="0">
              <a:latin typeface="Cambria" panose="02040503050406030204" pitchFamily="18" charset="0"/>
            </a:endParaRPr>
          </a:p>
        </p:txBody>
      </p:sp>
    </p:spTree>
    <p:extLst>
      <p:ext uri="{BB962C8B-B14F-4D97-AF65-F5344CB8AC3E}">
        <p14:creationId xmlns:p14="http://schemas.microsoft.com/office/powerpoint/2010/main" val="2807413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2.1. Dữ liệu là gì?</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là</a:t>
            </a:r>
            <a:r>
              <a:rPr lang="en-US" sz="2800" dirty="0">
                <a:latin typeface="Cambria" panose="02040503050406030204" pitchFamily="18" charset="0"/>
              </a:rPr>
              <a:t> </a:t>
            </a:r>
            <a:r>
              <a:rPr lang="en-US" sz="2800" dirty="0" err="1">
                <a:latin typeface="Cambria" panose="02040503050406030204" pitchFamily="18" charset="0"/>
              </a:rPr>
              <a:t>vàng</a:t>
            </a:r>
            <a:r>
              <a:rPr lang="en-US" sz="2800" dirty="0">
                <a:latin typeface="Cambria" panose="02040503050406030204" pitchFamily="18" charset="0"/>
              </a:rPr>
              <a:t>. Ta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khai</a:t>
            </a:r>
            <a:r>
              <a:rPr lang="en-US" sz="2800" dirty="0">
                <a:latin typeface="Cambria" panose="02040503050406030204" pitchFamily="18" charset="0"/>
              </a:rPr>
              <a:t> </a:t>
            </a:r>
            <a:r>
              <a:rPr lang="en-US" sz="2800" dirty="0" err="1">
                <a:latin typeface="Cambria" panose="02040503050406030204" pitchFamily="18" charset="0"/>
              </a:rPr>
              <a:t>thác</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nhiều</a:t>
            </a:r>
            <a:r>
              <a:rPr lang="en-US" sz="2800" dirty="0">
                <a:latin typeface="Cambria" panose="02040503050406030204" pitchFamily="18" charset="0"/>
              </a:rPr>
              <a:t> </a:t>
            </a:r>
            <a:r>
              <a:rPr lang="en-US" sz="2800" dirty="0" err="1">
                <a:latin typeface="Cambria" panose="02040503050406030204" pitchFamily="18" charset="0"/>
              </a:rPr>
              <a:t>thông</a:t>
            </a:r>
            <a:r>
              <a:rPr lang="en-US" sz="2800" dirty="0">
                <a:latin typeface="Cambria" panose="02040503050406030204" pitchFamily="18" charset="0"/>
              </a:rPr>
              <a:t> tin </a:t>
            </a:r>
            <a:r>
              <a:rPr lang="en-US" sz="2800" dirty="0" err="1">
                <a:latin typeface="Cambria" panose="02040503050406030204" pitchFamily="18" charset="0"/>
              </a:rPr>
              <a:t>có</a:t>
            </a:r>
            <a:r>
              <a:rPr lang="en-US" sz="2800" dirty="0">
                <a:latin typeface="Cambria" panose="02040503050406030204" pitchFamily="18" charset="0"/>
              </a:rPr>
              <a:t> ý </a:t>
            </a:r>
            <a:r>
              <a:rPr lang="en-US" sz="2800" dirty="0" err="1">
                <a:latin typeface="Cambria" panose="02040503050406030204" pitchFamily="18" charset="0"/>
              </a:rPr>
              <a:t>nghĩa</a:t>
            </a:r>
            <a:r>
              <a:rPr lang="en-US" sz="2800" dirty="0">
                <a:latin typeface="Cambria" panose="02040503050406030204" pitchFamily="18" charset="0"/>
              </a:rPr>
              <a:t> </a:t>
            </a:r>
            <a:r>
              <a:rPr lang="en-US" sz="2800" dirty="0" err="1">
                <a:latin typeface="Cambria" panose="02040503050406030204" pitchFamily="18" charset="0"/>
              </a:rPr>
              <a:t>từ</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a:t>
            </a:r>
            <a:endParaRPr lang="vi-VN" sz="2800" dirty="0">
              <a:latin typeface="Cambria" panose="02040503050406030204" pitchFamily="18"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2976" y="1995312"/>
            <a:ext cx="3103824" cy="3103824"/>
          </a:xfrm>
          <a:prstGeom prst="rect">
            <a:avLst/>
          </a:prstGeom>
        </p:spPr>
      </p:pic>
      <p:pic>
        <p:nvPicPr>
          <p:cNvPr id="1028" name="Picture 4" descr="Database icon - Free download on Iconfind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29376" y="2721312"/>
            <a:ext cx="2377824" cy="23778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73945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40</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421200" cy="508000"/>
            <a:chOff x="789624" y="1191463"/>
            <a:chExt cx="64212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220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2.5. Dữ liệu trong và ngoài hệ thống</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Kaggle</a:t>
            </a:r>
            <a:r>
              <a:rPr lang="en-US" sz="2800" dirty="0">
                <a:latin typeface="Cambria" panose="02040503050406030204" pitchFamily="18" charset="0"/>
              </a:rPr>
              <a:t> </a:t>
            </a:r>
            <a:r>
              <a:rPr lang="en-US" sz="2800" dirty="0" err="1">
                <a:latin typeface="Cambria" panose="02040503050406030204" pitchFamily="18" charset="0"/>
              </a:rPr>
              <a:t>là</a:t>
            </a:r>
            <a:r>
              <a:rPr lang="en-US" sz="2800" dirty="0">
                <a:latin typeface="Cambria" panose="02040503050406030204" pitchFamily="18" charset="0"/>
              </a:rPr>
              <a:t> </a:t>
            </a:r>
            <a:r>
              <a:rPr lang="en-US" sz="2800" dirty="0" err="1">
                <a:latin typeface="Cambria" panose="02040503050406030204" pitchFamily="18" charset="0"/>
              </a:rPr>
              <a:t>một</a:t>
            </a:r>
            <a:r>
              <a:rPr lang="en-US" sz="2800" dirty="0">
                <a:latin typeface="Cambria" panose="02040503050406030204" pitchFamily="18" charset="0"/>
              </a:rPr>
              <a:t> </a:t>
            </a:r>
            <a:r>
              <a:rPr lang="en-US" sz="2800" dirty="0" err="1">
                <a:latin typeface="Cambria" panose="02040503050406030204" pitchFamily="18" charset="0"/>
              </a:rPr>
              <a:t>trong</a:t>
            </a:r>
            <a:r>
              <a:rPr lang="en-US" sz="2800" dirty="0">
                <a:latin typeface="Cambria" panose="02040503050406030204" pitchFamily="18" charset="0"/>
              </a:rPr>
              <a:t> </a:t>
            </a:r>
            <a:r>
              <a:rPr lang="en-US" sz="2800" dirty="0" err="1">
                <a:latin typeface="Cambria" panose="02040503050406030204" pitchFamily="18" charset="0"/>
              </a:rPr>
              <a:t>những</a:t>
            </a:r>
            <a:r>
              <a:rPr lang="en-US" sz="2800" dirty="0">
                <a:latin typeface="Cambria" panose="02040503050406030204" pitchFamily="18" charset="0"/>
              </a:rPr>
              <a:t> </a:t>
            </a:r>
            <a:r>
              <a:rPr lang="en-US" sz="2800" dirty="0" err="1">
                <a:latin typeface="Cambria" panose="02040503050406030204" pitchFamily="18" charset="0"/>
              </a:rPr>
              <a:t>flatform</a:t>
            </a:r>
            <a:r>
              <a:rPr lang="en-US" sz="2800" dirty="0">
                <a:latin typeface="Cambria" panose="02040503050406030204" pitchFamily="18" charset="0"/>
              </a:rPr>
              <a:t> </a:t>
            </a:r>
            <a:r>
              <a:rPr lang="en-US" sz="2800" dirty="0" err="1">
                <a:latin typeface="Cambria" panose="02040503050406030204" pitchFamily="18" charset="0"/>
              </a:rPr>
              <a:t>rất</a:t>
            </a:r>
            <a:r>
              <a:rPr lang="en-US" sz="2800" dirty="0">
                <a:latin typeface="Cambria" panose="02040503050406030204" pitchFamily="18" charset="0"/>
              </a:rPr>
              <a:t> </a:t>
            </a:r>
            <a:r>
              <a:rPr lang="en-US" sz="2800" dirty="0" err="1">
                <a:latin typeface="Cambria" panose="02040503050406030204" pitchFamily="18" charset="0"/>
              </a:rPr>
              <a:t>quen</a:t>
            </a:r>
            <a:r>
              <a:rPr lang="en-US" sz="2800" dirty="0">
                <a:latin typeface="Cambria" panose="02040503050406030204" pitchFamily="18" charset="0"/>
              </a:rPr>
              <a:t> </a:t>
            </a:r>
            <a:r>
              <a:rPr lang="en-US" sz="2800" dirty="0" err="1">
                <a:latin typeface="Cambria" panose="02040503050406030204" pitchFamily="18" charset="0"/>
              </a:rPr>
              <a:t>thuộc</a:t>
            </a:r>
            <a:r>
              <a:rPr lang="en-US" sz="2800" dirty="0">
                <a:latin typeface="Cambria" panose="02040503050406030204" pitchFamily="18" charset="0"/>
              </a:rPr>
              <a:t> </a:t>
            </a:r>
            <a:r>
              <a:rPr lang="en-US" sz="2800" dirty="0" err="1">
                <a:latin typeface="Cambria" panose="02040503050406030204" pitchFamily="18" charset="0"/>
              </a:rPr>
              <a:t>và</a:t>
            </a:r>
            <a:r>
              <a:rPr lang="en-US" sz="2800" dirty="0">
                <a:latin typeface="Cambria" panose="02040503050406030204" pitchFamily="18" charset="0"/>
              </a:rPr>
              <a:t> </a:t>
            </a:r>
            <a:r>
              <a:rPr lang="en-US" sz="2800" dirty="0" err="1">
                <a:latin typeface="Cambria" panose="02040503050406030204" pitchFamily="18" charset="0"/>
              </a:rPr>
              <a:t>hữu</a:t>
            </a:r>
            <a:r>
              <a:rPr lang="en-US" sz="2800" dirty="0">
                <a:latin typeface="Cambria" panose="02040503050406030204" pitchFamily="18" charset="0"/>
              </a:rPr>
              <a:t> </a:t>
            </a:r>
            <a:r>
              <a:rPr lang="en-US" sz="2800" dirty="0" err="1">
                <a:latin typeface="Cambria" panose="02040503050406030204" pitchFamily="18" charset="0"/>
              </a:rPr>
              <a:t>ích</a:t>
            </a:r>
            <a:r>
              <a:rPr lang="en-US" sz="2800" dirty="0">
                <a:latin typeface="Cambria" panose="02040503050406030204" pitchFamily="18" charset="0"/>
              </a:rPr>
              <a:t> </a:t>
            </a:r>
            <a:r>
              <a:rPr lang="en-US" sz="2800" dirty="0" err="1">
                <a:latin typeface="Cambria" panose="02040503050406030204" pitchFamily="18" charset="0"/>
              </a:rPr>
              <a:t>với</a:t>
            </a:r>
            <a:r>
              <a:rPr lang="en-US" sz="2800" dirty="0">
                <a:latin typeface="Cambria" panose="02040503050406030204" pitchFamily="18" charset="0"/>
              </a:rPr>
              <a:t> </a:t>
            </a:r>
            <a:r>
              <a:rPr lang="en-US" sz="2800" dirty="0" err="1">
                <a:latin typeface="Cambria" panose="02040503050406030204" pitchFamily="18" charset="0"/>
              </a:rPr>
              <a:t>các</a:t>
            </a:r>
            <a:r>
              <a:rPr lang="en-US" sz="2800" dirty="0">
                <a:latin typeface="Cambria" panose="02040503050406030204" pitchFamily="18" charset="0"/>
              </a:rPr>
              <a:t> </a:t>
            </a:r>
            <a:r>
              <a:rPr lang="en-US" sz="2800" dirty="0" err="1">
                <a:latin typeface="Cambria" panose="02040503050406030204" pitchFamily="18" charset="0"/>
              </a:rPr>
              <a:t>nhà</a:t>
            </a:r>
            <a:r>
              <a:rPr lang="en-US" sz="2800" dirty="0">
                <a:latin typeface="Cambria" panose="02040503050406030204" pitchFamily="18" charset="0"/>
              </a:rPr>
              <a:t> </a:t>
            </a:r>
            <a:r>
              <a:rPr lang="en-US" sz="2800" dirty="0" err="1">
                <a:latin typeface="Cambria" panose="02040503050406030204" pitchFamily="18" charset="0"/>
              </a:rPr>
              <a:t>phân</a:t>
            </a:r>
            <a:r>
              <a:rPr lang="en-US" sz="2800" dirty="0">
                <a:latin typeface="Cambria" panose="02040503050406030204" pitchFamily="18" charset="0"/>
              </a:rPr>
              <a:t> </a:t>
            </a:r>
            <a:r>
              <a:rPr lang="en-US" sz="2800" dirty="0" err="1">
                <a:latin typeface="Cambria" panose="02040503050406030204" pitchFamily="18" charset="0"/>
              </a:rPr>
              <a:t>tích</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máy</a:t>
            </a:r>
            <a:r>
              <a:rPr lang="en-US" sz="2800" dirty="0">
                <a:latin typeface="Cambria" panose="02040503050406030204" pitchFamily="18" charset="0"/>
              </a:rPr>
              <a:t> </a:t>
            </a:r>
            <a:r>
              <a:rPr lang="en-US" sz="2800" dirty="0" err="1">
                <a:latin typeface="Cambria" panose="02040503050406030204" pitchFamily="18" charset="0"/>
              </a:rPr>
              <a:t>học</a:t>
            </a:r>
            <a:r>
              <a:rPr lang="en-US" sz="2800" dirty="0">
                <a:latin typeface="Cambria" panose="02040503050406030204" pitchFamily="18" charset="0"/>
              </a:rPr>
              <a:t>… </a:t>
            </a:r>
            <a:r>
              <a:rPr lang="en-US" sz="2800" dirty="0" err="1">
                <a:latin typeface="Cambria" panose="02040503050406030204" pitchFamily="18" charset="0"/>
              </a:rPr>
              <a:t>Hầu</a:t>
            </a:r>
            <a:r>
              <a:rPr lang="en-US" sz="2800" dirty="0">
                <a:latin typeface="Cambria" panose="02040503050406030204" pitchFamily="18" charset="0"/>
              </a:rPr>
              <a:t> </a:t>
            </a:r>
            <a:r>
              <a:rPr lang="en-US" sz="2800" dirty="0" err="1">
                <a:latin typeface="Cambria" panose="02040503050406030204" pitchFamily="18" charset="0"/>
              </a:rPr>
              <a:t>hết</a:t>
            </a:r>
            <a:r>
              <a:rPr lang="en-US" sz="2800" dirty="0">
                <a:latin typeface="Cambria" panose="02040503050406030204" pitchFamily="18" charset="0"/>
              </a:rPr>
              <a:t> </a:t>
            </a:r>
            <a:r>
              <a:rPr lang="en-US" sz="2800" dirty="0" err="1">
                <a:latin typeface="Cambria" panose="02040503050406030204" pitchFamily="18" charset="0"/>
              </a:rPr>
              <a:t>các</a:t>
            </a:r>
            <a:r>
              <a:rPr lang="en-US" sz="2800" dirty="0">
                <a:latin typeface="Cambria" panose="02040503050406030204" pitchFamily="18" charset="0"/>
              </a:rPr>
              <a:t> </a:t>
            </a:r>
            <a:r>
              <a:rPr lang="en-US" sz="2800" dirty="0" err="1">
                <a:latin typeface="Cambria" panose="02040503050406030204" pitchFamily="18" charset="0"/>
              </a:rPr>
              <a:t>loại</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mẫu</a:t>
            </a:r>
            <a:r>
              <a:rPr lang="en-US" sz="2800" dirty="0">
                <a:latin typeface="Cambria" panose="02040503050406030204" pitchFamily="18" charset="0"/>
              </a:rPr>
              <a:t> ta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trên</a:t>
            </a:r>
            <a:r>
              <a:rPr lang="en-US" sz="2800" dirty="0">
                <a:latin typeface="Cambria" panose="02040503050406030204" pitchFamily="18" charset="0"/>
              </a:rPr>
              <a:t> </a:t>
            </a:r>
            <a:r>
              <a:rPr lang="en-US" sz="2800" dirty="0" err="1">
                <a:latin typeface="Cambria" panose="02040503050406030204" pitchFamily="18" charset="0"/>
              </a:rPr>
              <a:t>này</a:t>
            </a:r>
            <a:r>
              <a:rPr lang="en-US" sz="2800" dirty="0">
                <a:latin typeface="Cambria" panose="02040503050406030204" pitchFamily="18" charset="0"/>
              </a:rPr>
              <a:t>. </a:t>
            </a:r>
            <a:r>
              <a:rPr lang="en-US" sz="2800" dirty="0">
                <a:latin typeface="Cambria" panose="02040503050406030204" pitchFamily="18" charset="0"/>
                <a:hlinkClick r:id="rId3"/>
              </a:rPr>
              <a:t>https://www.kaggle.com/datasets</a:t>
            </a:r>
            <a:r>
              <a:rPr lang="en-US" sz="2800" dirty="0">
                <a:latin typeface="Cambria" panose="02040503050406030204" pitchFamily="18" charset="0"/>
              </a:rPr>
              <a:t> </a:t>
            </a:r>
          </a:p>
          <a:p>
            <a:pPr marL="457200" indent="-457200" algn="just">
              <a:buFont typeface="Wingdings" panose="05000000000000000000" pitchFamily="2" charset="2"/>
              <a:buChar char="v"/>
            </a:pPr>
            <a:r>
              <a:rPr lang="en-US" sz="2800" dirty="0" err="1">
                <a:latin typeface="Cambria" panose="02040503050406030204" pitchFamily="18" charset="0"/>
              </a:rPr>
              <a:t>Ngoài</a:t>
            </a:r>
            <a:r>
              <a:rPr lang="en-US" sz="2800" dirty="0">
                <a:latin typeface="Cambria" panose="02040503050406030204" pitchFamily="18" charset="0"/>
              </a:rPr>
              <a:t> </a:t>
            </a:r>
            <a:r>
              <a:rPr lang="en-US" sz="2800" dirty="0" err="1">
                <a:latin typeface="Cambria" panose="02040503050406030204" pitchFamily="18" charset="0"/>
              </a:rPr>
              <a:t>ra</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về</a:t>
            </a:r>
            <a:r>
              <a:rPr lang="en-US" sz="2800" dirty="0">
                <a:latin typeface="Cambria" panose="02040503050406030204" pitchFamily="18" charset="0"/>
              </a:rPr>
              <a:t> Housing ta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tải</a:t>
            </a:r>
            <a:r>
              <a:rPr lang="en-US" sz="2800" dirty="0">
                <a:latin typeface="Cambria" panose="02040503050406030204" pitchFamily="18" charset="0"/>
              </a:rPr>
              <a:t> ở: </a:t>
            </a:r>
            <a:r>
              <a:rPr lang="en-US" sz="2800" dirty="0">
                <a:latin typeface="Cambria" panose="02040503050406030204" pitchFamily="18" charset="0"/>
                <a:hlinkClick r:id="rId4"/>
              </a:rPr>
              <a:t>https://www.zillow.com/research/data/</a:t>
            </a:r>
            <a:endParaRPr lang="en-US" sz="2800" dirty="0">
              <a:latin typeface="Cambria" panose="02040503050406030204" pitchFamily="18" charset="0"/>
            </a:endParaRPr>
          </a:p>
          <a:p>
            <a:pPr marL="457200" indent="-457200" algn="just">
              <a:buFont typeface="Wingdings" panose="05000000000000000000" pitchFamily="2" charset="2"/>
              <a:buChar char="v"/>
            </a:pPr>
            <a:r>
              <a:rPr lang="en-US" sz="2800" dirty="0" err="1">
                <a:latin typeface="Cambria" panose="02040503050406030204" pitchFamily="18" charset="0"/>
              </a:rPr>
              <a:t>Việc</a:t>
            </a:r>
            <a:r>
              <a:rPr lang="en-US" sz="2800" dirty="0">
                <a:latin typeface="Cambria" panose="02040503050406030204" pitchFamily="18" charset="0"/>
              </a:rPr>
              <a:t> </a:t>
            </a:r>
            <a:r>
              <a:rPr lang="en-US" sz="2800" dirty="0" err="1">
                <a:latin typeface="Cambria" panose="02040503050406030204" pitchFamily="18" charset="0"/>
              </a:rPr>
              <a:t>thu</a:t>
            </a:r>
            <a:r>
              <a:rPr lang="en-US" sz="2800" dirty="0">
                <a:latin typeface="Cambria" panose="02040503050406030204" pitchFamily="18" charset="0"/>
              </a:rPr>
              <a:t> </a:t>
            </a:r>
            <a:r>
              <a:rPr lang="en-US" sz="2800" dirty="0" err="1">
                <a:latin typeface="Cambria" panose="02040503050406030204" pitchFamily="18" charset="0"/>
              </a:rPr>
              <a:t>thập</a:t>
            </a:r>
            <a:r>
              <a:rPr lang="en-US" sz="2800" dirty="0">
                <a:latin typeface="Cambria" panose="02040503050406030204" pitchFamily="18" charset="0"/>
              </a:rPr>
              <a:t> </a:t>
            </a:r>
            <a:r>
              <a:rPr lang="en-US" sz="2800" dirty="0" err="1">
                <a:latin typeface="Cambria" panose="02040503050406030204" pitchFamily="18" charset="0"/>
              </a:rPr>
              <a:t>các</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tiến</a:t>
            </a:r>
            <a:r>
              <a:rPr lang="en-US" sz="2800" dirty="0">
                <a:latin typeface="Cambria" panose="02040503050406030204" pitchFamily="18" charset="0"/>
              </a:rPr>
              <a:t> </a:t>
            </a:r>
            <a:r>
              <a:rPr lang="en-US" sz="2800" dirty="0" err="1">
                <a:latin typeface="Cambria" panose="02040503050406030204" pitchFamily="18" charset="0"/>
              </a:rPr>
              <a:t>hành</a:t>
            </a:r>
            <a:r>
              <a:rPr lang="en-US" sz="2800" dirty="0">
                <a:latin typeface="Cambria" panose="02040503050406030204" pitchFamily="18" charset="0"/>
              </a:rPr>
              <a:t> </a:t>
            </a:r>
            <a:r>
              <a:rPr lang="en-US" sz="2800" dirty="0" err="1">
                <a:latin typeface="Cambria" panose="02040503050406030204" pitchFamily="18" charset="0"/>
              </a:rPr>
              <a:t>trên</a:t>
            </a:r>
            <a:r>
              <a:rPr lang="en-US" sz="2800" dirty="0">
                <a:latin typeface="Cambria" panose="02040503050406030204" pitchFamily="18" charset="0"/>
              </a:rPr>
              <a:t> </a:t>
            </a:r>
            <a:r>
              <a:rPr lang="en-US" sz="2800" dirty="0" err="1">
                <a:latin typeface="Cambria" panose="02040503050406030204" pitchFamily="18" charset="0"/>
              </a:rPr>
              <a:t>các</a:t>
            </a:r>
            <a:r>
              <a:rPr lang="en-US" sz="2800" dirty="0">
                <a:latin typeface="Cambria" panose="02040503050406030204" pitchFamily="18" charset="0"/>
              </a:rPr>
              <a:t> </a:t>
            </a:r>
            <a:r>
              <a:rPr lang="en-US" sz="2800" dirty="0" err="1">
                <a:latin typeface="Cambria" panose="02040503050406030204" pitchFamily="18" charset="0"/>
              </a:rPr>
              <a:t>sàn</a:t>
            </a:r>
            <a:r>
              <a:rPr lang="en-US" sz="2800" dirty="0">
                <a:latin typeface="Cambria" panose="02040503050406030204" pitchFamily="18" charset="0"/>
              </a:rPr>
              <a:t> </a:t>
            </a:r>
            <a:r>
              <a:rPr lang="en-US" sz="2800" dirty="0" err="1">
                <a:latin typeface="Cambria" panose="02040503050406030204" pitchFamily="18" charset="0"/>
              </a:rPr>
              <a:t>thương</a:t>
            </a:r>
            <a:r>
              <a:rPr lang="en-US" sz="2800" dirty="0">
                <a:latin typeface="Cambria" panose="02040503050406030204" pitchFamily="18" charset="0"/>
              </a:rPr>
              <a:t> </a:t>
            </a:r>
            <a:r>
              <a:rPr lang="en-US" sz="2800" dirty="0" err="1">
                <a:latin typeface="Cambria" panose="02040503050406030204" pitchFamily="18" charset="0"/>
              </a:rPr>
              <a:t>mại</a:t>
            </a:r>
            <a:r>
              <a:rPr lang="en-US" sz="2800" dirty="0">
                <a:latin typeface="Cambria" panose="02040503050406030204" pitchFamily="18" charset="0"/>
              </a:rPr>
              <a:t> </a:t>
            </a:r>
            <a:r>
              <a:rPr lang="en-US" sz="2800" dirty="0" err="1">
                <a:latin typeface="Cambria" panose="02040503050406030204" pitchFamily="18" charset="0"/>
              </a:rPr>
              <a:t>điện</a:t>
            </a:r>
            <a:r>
              <a:rPr lang="en-US" sz="2800" dirty="0">
                <a:latin typeface="Cambria" panose="02040503050406030204" pitchFamily="18" charset="0"/>
              </a:rPr>
              <a:t> </a:t>
            </a:r>
            <a:r>
              <a:rPr lang="en-US" sz="2800" dirty="0" err="1">
                <a:latin typeface="Cambria" panose="02040503050406030204" pitchFamily="18" charset="0"/>
              </a:rPr>
              <a:t>tử</a:t>
            </a:r>
            <a:r>
              <a:rPr lang="en-US" sz="2800" dirty="0">
                <a:latin typeface="Cambria" panose="02040503050406030204" pitchFamily="18" charset="0"/>
              </a:rPr>
              <a:t> </a:t>
            </a:r>
            <a:r>
              <a:rPr lang="en-US" sz="2800" dirty="0" err="1">
                <a:latin typeface="Cambria" panose="02040503050406030204" pitchFamily="18" charset="0"/>
              </a:rPr>
              <a:t>của</a:t>
            </a:r>
            <a:r>
              <a:rPr lang="en-US" sz="2800" dirty="0">
                <a:latin typeface="Cambria" panose="02040503050406030204" pitchFamily="18" charset="0"/>
              </a:rPr>
              <a:t> </a:t>
            </a:r>
            <a:r>
              <a:rPr lang="en-US" sz="2800" dirty="0" err="1">
                <a:latin typeface="Cambria" panose="02040503050406030204" pitchFamily="18" charset="0"/>
              </a:rPr>
              <a:t>Việt</a:t>
            </a:r>
            <a:r>
              <a:rPr lang="en-US" sz="2800" dirty="0">
                <a:latin typeface="Cambria" panose="02040503050406030204" pitchFamily="18" charset="0"/>
              </a:rPr>
              <a:t> Nam.</a:t>
            </a:r>
          </a:p>
          <a:p>
            <a:pPr marL="457200" indent="-457200" algn="just">
              <a:buFont typeface="Wingdings" panose="05000000000000000000" pitchFamily="2" charset="2"/>
              <a:buChar char="v"/>
            </a:pPr>
            <a:endParaRPr lang="vi-VN" sz="2400" dirty="0">
              <a:latin typeface="Cambria" panose="02040503050406030204" pitchFamily="18" charset="0"/>
            </a:endParaRPr>
          </a:p>
        </p:txBody>
      </p:sp>
    </p:spTree>
    <p:extLst>
      <p:ext uri="{BB962C8B-B14F-4D97-AF65-F5344CB8AC3E}">
        <p14:creationId xmlns:p14="http://schemas.microsoft.com/office/powerpoint/2010/main" val="24102000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41</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a:latin typeface="Cambria" panose="02040503050406030204" pitchFamily="18" charset="0"/>
              </a:rPr>
              <a:t>Minh </a:t>
            </a:r>
            <a:r>
              <a:rPr lang="en-US" sz="2800" dirty="0" err="1">
                <a:latin typeface="Cambria" panose="02040503050406030204" pitchFamily="18" charset="0"/>
              </a:rPr>
              <a:t>họa</a:t>
            </a:r>
            <a:r>
              <a:rPr lang="en-US" sz="2800" dirty="0">
                <a:latin typeface="Cambria" panose="02040503050406030204" pitchFamily="18" charset="0"/>
              </a:rPr>
              <a:t>  </a:t>
            </a:r>
            <a:r>
              <a:rPr lang="en-US" sz="2800" dirty="0" err="1">
                <a:latin typeface="Cambria" panose="02040503050406030204" pitchFamily="18" charset="0"/>
              </a:rPr>
              <a:t>thiết</a:t>
            </a:r>
            <a:r>
              <a:rPr lang="en-US" sz="2800" dirty="0">
                <a:latin typeface="Cambria" panose="02040503050406030204" pitchFamily="18" charset="0"/>
              </a:rPr>
              <a:t> </a:t>
            </a:r>
            <a:r>
              <a:rPr lang="en-US" sz="2800" dirty="0" err="1">
                <a:latin typeface="Cambria" panose="02040503050406030204" pitchFamily="18" charset="0"/>
              </a:rPr>
              <a:t>kế</a:t>
            </a:r>
            <a:r>
              <a:rPr lang="en-US" sz="2800" dirty="0">
                <a:latin typeface="Cambria" panose="02040503050406030204" pitchFamily="18" charset="0"/>
              </a:rPr>
              <a:t> </a:t>
            </a:r>
            <a:r>
              <a:rPr lang="en-US" sz="2800" dirty="0" err="1">
                <a:latin typeface="Cambria" panose="02040503050406030204" pitchFamily="18" charset="0"/>
              </a:rPr>
              <a:t>cơ</a:t>
            </a:r>
            <a:r>
              <a:rPr lang="en-US" sz="2800" dirty="0">
                <a:latin typeface="Cambria" panose="02040503050406030204" pitchFamily="18" charset="0"/>
              </a:rPr>
              <a:t> </a:t>
            </a:r>
            <a:r>
              <a:rPr lang="en-US" sz="2800" dirty="0" err="1">
                <a:latin typeface="Cambria" panose="02040503050406030204" pitchFamily="18" charset="0"/>
              </a:rPr>
              <a:t>sở</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cho</a:t>
            </a:r>
            <a:r>
              <a:rPr lang="en-US" sz="2800" dirty="0">
                <a:latin typeface="Cambria" panose="02040503050406030204" pitchFamily="18" charset="0"/>
              </a:rPr>
              <a:t> </a:t>
            </a:r>
            <a:r>
              <a:rPr lang="en-US" sz="2800" dirty="0" err="1">
                <a:latin typeface="Cambria" panose="02040503050406030204" pitchFamily="18" charset="0"/>
              </a:rPr>
              <a:t>cửa</a:t>
            </a:r>
            <a:r>
              <a:rPr lang="en-US" sz="2800" dirty="0">
                <a:latin typeface="Cambria" panose="02040503050406030204" pitchFamily="18" charset="0"/>
              </a:rPr>
              <a:t> </a:t>
            </a:r>
            <a:r>
              <a:rPr lang="en-US" sz="2800" dirty="0" err="1">
                <a:latin typeface="Cambria" panose="02040503050406030204" pitchFamily="18" charset="0"/>
              </a:rPr>
              <a:t>hàng</a:t>
            </a:r>
            <a:r>
              <a:rPr lang="en-US" sz="2800" dirty="0">
                <a:latin typeface="Cambria" panose="02040503050406030204" pitchFamily="18" charset="0"/>
              </a:rPr>
              <a:t> online (SQL Server)</a:t>
            </a:r>
            <a:endParaRPr lang="vi-VN" sz="2400" dirty="0">
              <a:latin typeface="Cambria" panose="02040503050406030204" pitchFamily="18" charset="0"/>
            </a:endParaRPr>
          </a:p>
        </p:txBody>
      </p:sp>
      <p:pic>
        <p:nvPicPr>
          <p:cNvPr id="10" name="Picture 9"/>
          <p:cNvPicPr>
            <a:picLocks noChangeAspect="1"/>
          </p:cNvPicPr>
          <p:nvPr/>
        </p:nvPicPr>
        <p:blipFill>
          <a:blip r:embed="rId3"/>
          <a:stretch>
            <a:fillRect/>
          </a:stretch>
        </p:blipFill>
        <p:spPr>
          <a:xfrm>
            <a:off x="681335" y="1409954"/>
            <a:ext cx="5630794" cy="4941622"/>
          </a:xfrm>
          <a:prstGeom prst="rect">
            <a:avLst/>
          </a:prstGeom>
        </p:spPr>
      </p:pic>
      <p:sp>
        <p:nvSpPr>
          <p:cNvPr id="12" name="Right Arrow 11"/>
          <p:cNvSpPr/>
          <p:nvPr/>
        </p:nvSpPr>
        <p:spPr>
          <a:xfrm>
            <a:off x="6436800" y="3498019"/>
            <a:ext cx="684000" cy="454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38" name="Picture 2" descr="What is a machine learning model? | Microsoft Lear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45471" y="2653353"/>
            <a:ext cx="4885213" cy="2144113"/>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6936064" y="4936591"/>
            <a:ext cx="4238336" cy="523220"/>
          </a:xfrm>
          <a:prstGeom prst="rect">
            <a:avLst/>
          </a:prstGeom>
        </p:spPr>
        <p:txBody>
          <a:bodyPr wrap="square">
            <a:spAutoFit/>
          </a:bodyPr>
          <a:lstStyle/>
          <a:p>
            <a:r>
              <a:rPr lang="en-US" dirty="0">
                <a:hlinkClick r:id="rId5"/>
              </a:rPr>
              <a:t>https://drive.google.com/drive/folders/1E7yzgWRC7kvPkBCCnRmgw7X3HaAi4tFF?usp=sharing</a:t>
            </a:r>
            <a:r>
              <a:rPr lang="en-US" dirty="0"/>
              <a:t> </a:t>
            </a:r>
          </a:p>
        </p:txBody>
      </p:sp>
    </p:spTree>
    <p:extLst>
      <p:ext uri="{BB962C8B-B14F-4D97-AF65-F5344CB8AC3E}">
        <p14:creationId xmlns:p14="http://schemas.microsoft.com/office/powerpoint/2010/main" val="1262168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42</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a:latin typeface="Cambria" panose="02040503050406030204" pitchFamily="18" charset="0"/>
              </a:rPr>
              <a:t>Minh </a:t>
            </a:r>
            <a:r>
              <a:rPr lang="en-US" sz="2800" dirty="0" err="1">
                <a:latin typeface="Cambria" panose="02040503050406030204" pitchFamily="18" charset="0"/>
              </a:rPr>
              <a:t>họa</a:t>
            </a:r>
            <a:r>
              <a:rPr lang="en-US" sz="2800" dirty="0">
                <a:latin typeface="Cambria" panose="02040503050406030204" pitchFamily="18" charset="0"/>
              </a:rPr>
              <a:t>  </a:t>
            </a:r>
            <a:r>
              <a:rPr lang="en-US" sz="2800" dirty="0" err="1">
                <a:latin typeface="Cambria" panose="02040503050406030204" pitchFamily="18" charset="0"/>
              </a:rPr>
              <a:t>thiết</a:t>
            </a:r>
            <a:r>
              <a:rPr lang="en-US" sz="2800" dirty="0">
                <a:latin typeface="Cambria" panose="02040503050406030204" pitchFamily="18" charset="0"/>
              </a:rPr>
              <a:t> </a:t>
            </a:r>
            <a:r>
              <a:rPr lang="en-US" sz="2800" dirty="0" err="1">
                <a:latin typeface="Cambria" panose="02040503050406030204" pitchFamily="18" charset="0"/>
              </a:rPr>
              <a:t>kế</a:t>
            </a:r>
            <a:r>
              <a:rPr lang="en-US" sz="2800" dirty="0">
                <a:latin typeface="Cambria" panose="02040503050406030204" pitchFamily="18" charset="0"/>
              </a:rPr>
              <a:t> </a:t>
            </a:r>
            <a:r>
              <a:rPr lang="en-US" sz="2800" dirty="0" err="1">
                <a:latin typeface="Cambria" panose="02040503050406030204" pitchFamily="18" charset="0"/>
              </a:rPr>
              <a:t>cơ</a:t>
            </a:r>
            <a:r>
              <a:rPr lang="en-US" sz="2800" dirty="0">
                <a:latin typeface="Cambria" panose="02040503050406030204" pitchFamily="18" charset="0"/>
              </a:rPr>
              <a:t> </a:t>
            </a:r>
            <a:r>
              <a:rPr lang="en-US" sz="2800" dirty="0" err="1">
                <a:latin typeface="Cambria" panose="02040503050406030204" pitchFamily="18" charset="0"/>
              </a:rPr>
              <a:t>sở</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cho</a:t>
            </a:r>
            <a:r>
              <a:rPr lang="en-US" sz="2800" dirty="0">
                <a:latin typeface="Cambria" panose="02040503050406030204" pitchFamily="18" charset="0"/>
              </a:rPr>
              <a:t> </a:t>
            </a:r>
            <a:r>
              <a:rPr lang="en-US" sz="2800" dirty="0" err="1">
                <a:latin typeface="Cambria" panose="02040503050406030204" pitchFamily="18" charset="0"/>
              </a:rPr>
              <a:t>cửa</a:t>
            </a:r>
            <a:r>
              <a:rPr lang="en-US" sz="2800" dirty="0">
                <a:latin typeface="Cambria" panose="02040503050406030204" pitchFamily="18" charset="0"/>
              </a:rPr>
              <a:t> </a:t>
            </a:r>
            <a:r>
              <a:rPr lang="en-US" sz="2800" dirty="0" err="1">
                <a:latin typeface="Cambria" panose="02040503050406030204" pitchFamily="18" charset="0"/>
              </a:rPr>
              <a:t>hàng</a:t>
            </a:r>
            <a:r>
              <a:rPr lang="en-US" sz="2800" dirty="0">
                <a:latin typeface="Cambria" panose="02040503050406030204" pitchFamily="18" charset="0"/>
              </a:rPr>
              <a:t> online (SQLite)</a:t>
            </a:r>
            <a:endParaRPr lang="vi-VN" sz="2400" dirty="0">
              <a:latin typeface="Cambria" panose="02040503050406030204" pitchFamily="18" charset="0"/>
            </a:endParaRPr>
          </a:p>
        </p:txBody>
      </p:sp>
      <p:pic>
        <p:nvPicPr>
          <p:cNvPr id="8" name="Picture 7"/>
          <p:cNvPicPr>
            <a:picLocks noChangeAspect="1"/>
          </p:cNvPicPr>
          <p:nvPr/>
        </p:nvPicPr>
        <p:blipFill>
          <a:blip r:embed="rId3"/>
          <a:stretch>
            <a:fillRect/>
          </a:stretch>
        </p:blipFill>
        <p:spPr>
          <a:xfrm>
            <a:off x="2420236" y="1470570"/>
            <a:ext cx="6255764" cy="4167210"/>
          </a:xfrm>
          <a:prstGeom prst="rect">
            <a:avLst/>
          </a:prstGeom>
        </p:spPr>
      </p:pic>
      <p:sp>
        <p:nvSpPr>
          <p:cNvPr id="9" name="Rectangle 8"/>
          <p:cNvSpPr/>
          <p:nvPr/>
        </p:nvSpPr>
        <p:spPr>
          <a:xfrm>
            <a:off x="4343000" y="5663709"/>
            <a:ext cx="2183611" cy="307777"/>
          </a:xfrm>
          <a:prstGeom prst="rect">
            <a:avLst/>
          </a:prstGeom>
        </p:spPr>
        <p:txBody>
          <a:bodyPr wrap="none">
            <a:spAutoFit/>
          </a:bodyPr>
          <a:lstStyle/>
          <a:p>
            <a:r>
              <a:rPr lang="en-US" dirty="0">
                <a:hlinkClick r:id="rId4"/>
              </a:rPr>
              <a:t>https://sqlitebrowser.org/</a:t>
            </a:r>
            <a:r>
              <a:rPr lang="en-US" dirty="0"/>
              <a:t> </a:t>
            </a:r>
          </a:p>
        </p:txBody>
      </p:sp>
    </p:spTree>
    <p:extLst>
      <p:ext uri="{BB962C8B-B14F-4D97-AF65-F5344CB8AC3E}">
        <p14:creationId xmlns:p14="http://schemas.microsoft.com/office/powerpoint/2010/main" val="25915336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43</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a:latin typeface="Cambria" panose="02040503050406030204" pitchFamily="18" charset="0"/>
              </a:rPr>
              <a:t>Minh </a:t>
            </a:r>
            <a:r>
              <a:rPr lang="en-US" sz="2800" dirty="0" err="1">
                <a:latin typeface="Cambria" panose="02040503050406030204" pitchFamily="18" charset="0"/>
              </a:rPr>
              <a:t>họa</a:t>
            </a:r>
            <a:r>
              <a:rPr lang="en-US" sz="2800" dirty="0">
                <a:latin typeface="Cambria" panose="02040503050406030204" pitchFamily="18" charset="0"/>
              </a:rPr>
              <a:t>  </a:t>
            </a:r>
            <a:r>
              <a:rPr lang="en-US" sz="2800" dirty="0" err="1">
                <a:latin typeface="Cambria" panose="02040503050406030204" pitchFamily="18" charset="0"/>
              </a:rPr>
              <a:t>thiết</a:t>
            </a:r>
            <a:r>
              <a:rPr lang="en-US" sz="2800" dirty="0">
                <a:latin typeface="Cambria" panose="02040503050406030204" pitchFamily="18" charset="0"/>
              </a:rPr>
              <a:t> </a:t>
            </a:r>
            <a:r>
              <a:rPr lang="en-US" sz="2800" dirty="0" err="1">
                <a:latin typeface="Cambria" panose="02040503050406030204" pitchFamily="18" charset="0"/>
              </a:rPr>
              <a:t>kế</a:t>
            </a:r>
            <a:r>
              <a:rPr lang="en-US" sz="2800" dirty="0">
                <a:latin typeface="Cambria" panose="02040503050406030204" pitchFamily="18" charset="0"/>
              </a:rPr>
              <a:t> </a:t>
            </a:r>
            <a:r>
              <a:rPr lang="en-US" sz="2800" dirty="0" err="1">
                <a:latin typeface="Cambria" panose="02040503050406030204" pitchFamily="18" charset="0"/>
              </a:rPr>
              <a:t>cơ</a:t>
            </a:r>
            <a:r>
              <a:rPr lang="en-US" sz="2800" dirty="0">
                <a:latin typeface="Cambria" panose="02040503050406030204" pitchFamily="18" charset="0"/>
              </a:rPr>
              <a:t> </a:t>
            </a:r>
            <a:r>
              <a:rPr lang="en-US" sz="2800" dirty="0" err="1">
                <a:latin typeface="Cambria" panose="02040503050406030204" pitchFamily="18" charset="0"/>
              </a:rPr>
              <a:t>sở</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cho</a:t>
            </a:r>
            <a:r>
              <a:rPr lang="en-US" sz="2800" dirty="0">
                <a:latin typeface="Cambria" panose="02040503050406030204" pitchFamily="18" charset="0"/>
              </a:rPr>
              <a:t> </a:t>
            </a:r>
            <a:r>
              <a:rPr lang="en-US" sz="2800" dirty="0" err="1">
                <a:latin typeface="Cambria" panose="02040503050406030204" pitchFamily="18" charset="0"/>
              </a:rPr>
              <a:t>cửa</a:t>
            </a:r>
            <a:r>
              <a:rPr lang="en-US" sz="2800" dirty="0">
                <a:latin typeface="Cambria" panose="02040503050406030204" pitchFamily="18" charset="0"/>
              </a:rPr>
              <a:t> </a:t>
            </a:r>
            <a:r>
              <a:rPr lang="en-US" sz="2800" dirty="0" err="1">
                <a:latin typeface="Cambria" panose="02040503050406030204" pitchFamily="18" charset="0"/>
              </a:rPr>
              <a:t>hàng</a:t>
            </a:r>
            <a:r>
              <a:rPr lang="en-US" sz="2800" dirty="0">
                <a:latin typeface="Cambria" panose="02040503050406030204" pitchFamily="18" charset="0"/>
              </a:rPr>
              <a:t> online (MYSQL)</a:t>
            </a:r>
            <a:endParaRPr lang="vi-VN" sz="2400" dirty="0">
              <a:latin typeface="Cambria" panose="02040503050406030204" pitchFamily="18" charset="0"/>
            </a:endParaRPr>
          </a:p>
        </p:txBody>
      </p:sp>
      <p:pic>
        <p:nvPicPr>
          <p:cNvPr id="10" name="Picture 9"/>
          <p:cNvPicPr>
            <a:picLocks noChangeAspect="1"/>
          </p:cNvPicPr>
          <p:nvPr/>
        </p:nvPicPr>
        <p:blipFill>
          <a:blip r:embed="rId3"/>
          <a:stretch>
            <a:fillRect/>
          </a:stretch>
        </p:blipFill>
        <p:spPr>
          <a:xfrm>
            <a:off x="1566867" y="1434197"/>
            <a:ext cx="6588000" cy="4507856"/>
          </a:xfrm>
          <a:prstGeom prst="rect">
            <a:avLst/>
          </a:prstGeom>
        </p:spPr>
      </p:pic>
      <p:sp>
        <p:nvSpPr>
          <p:cNvPr id="12" name="Rectangle 11"/>
          <p:cNvSpPr/>
          <p:nvPr/>
        </p:nvSpPr>
        <p:spPr>
          <a:xfrm>
            <a:off x="4058693" y="5967982"/>
            <a:ext cx="3836307" cy="307777"/>
          </a:xfrm>
          <a:prstGeom prst="rect">
            <a:avLst/>
          </a:prstGeom>
        </p:spPr>
        <p:txBody>
          <a:bodyPr wrap="none">
            <a:spAutoFit/>
          </a:bodyPr>
          <a:lstStyle/>
          <a:p>
            <a:r>
              <a:rPr lang="en-US" dirty="0">
                <a:hlinkClick r:id="rId4"/>
              </a:rPr>
              <a:t>https://dev.mysql.com/downloads/workbench/</a:t>
            </a:r>
            <a:r>
              <a:rPr lang="en-US" dirty="0"/>
              <a:t> </a:t>
            </a:r>
          </a:p>
        </p:txBody>
      </p:sp>
      <p:sp>
        <p:nvSpPr>
          <p:cNvPr id="8" name="Rectangle 7"/>
          <p:cNvSpPr/>
          <p:nvPr/>
        </p:nvSpPr>
        <p:spPr>
          <a:xfrm>
            <a:off x="8277325" y="3261516"/>
            <a:ext cx="3821880" cy="523220"/>
          </a:xfrm>
          <a:prstGeom prst="rect">
            <a:avLst/>
          </a:prstGeom>
        </p:spPr>
        <p:txBody>
          <a:bodyPr wrap="none">
            <a:spAutoFit/>
          </a:bodyPr>
          <a:lstStyle/>
          <a:p>
            <a:pPr algn="ctr"/>
            <a:r>
              <a:rPr lang="en-US" dirty="0" err="1"/>
              <a:t>Tham</a:t>
            </a:r>
            <a:r>
              <a:rPr lang="en-US" dirty="0"/>
              <a:t> </a:t>
            </a:r>
            <a:r>
              <a:rPr lang="en-US" dirty="0" err="1"/>
              <a:t>khảo</a:t>
            </a:r>
            <a:r>
              <a:rPr lang="en-US" dirty="0"/>
              <a:t> Slide:</a:t>
            </a:r>
          </a:p>
          <a:p>
            <a:r>
              <a:rPr lang="en-US" b="1" dirty="0"/>
              <a:t>04. MLBA- </a:t>
            </a:r>
            <a:r>
              <a:rPr lang="en-US" b="1" dirty="0" err="1"/>
              <a:t>Dữ</a:t>
            </a:r>
            <a:r>
              <a:rPr lang="en-US" b="1" dirty="0"/>
              <a:t> </a:t>
            </a:r>
            <a:r>
              <a:rPr lang="en-US" b="1" dirty="0" err="1"/>
              <a:t>liệu</a:t>
            </a:r>
            <a:r>
              <a:rPr lang="en-US" b="1"/>
              <a:t>-MySQL Interaction.pptx</a:t>
            </a:r>
            <a:endParaRPr lang="en-US" b="1" dirty="0"/>
          </a:p>
        </p:txBody>
      </p:sp>
    </p:spTree>
    <p:extLst>
      <p:ext uri="{BB962C8B-B14F-4D97-AF65-F5344CB8AC3E}">
        <p14:creationId xmlns:p14="http://schemas.microsoft.com/office/powerpoint/2010/main" val="7426948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44</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a:latin typeface="Cambria" panose="02040503050406030204" pitchFamily="18" charset="0"/>
              </a:rPr>
              <a:t>Minh </a:t>
            </a:r>
            <a:r>
              <a:rPr lang="en-US" sz="2800" dirty="0" err="1">
                <a:latin typeface="Cambria" panose="02040503050406030204" pitchFamily="18" charset="0"/>
              </a:rPr>
              <a:t>họa</a:t>
            </a:r>
            <a:r>
              <a:rPr lang="en-US" sz="2800" dirty="0">
                <a:latin typeface="Cambria" panose="02040503050406030204" pitchFamily="18" charset="0"/>
              </a:rPr>
              <a:t>  </a:t>
            </a:r>
            <a:r>
              <a:rPr lang="en-US" sz="2800" dirty="0" err="1">
                <a:latin typeface="Cambria" panose="02040503050406030204" pitchFamily="18" charset="0"/>
              </a:rPr>
              <a:t>thiết</a:t>
            </a:r>
            <a:r>
              <a:rPr lang="en-US" sz="2800" dirty="0">
                <a:latin typeface="Cambria" panose="02040503050406030204" pitchFamily="18" charset="0"/>
              </a:rPr>
              <a:t> </a:t>
            </a:r>
            <a:r>
              <a:rPr lang="en-US" sz="2800" dirty="0" err="1">
                <a:latin typeface="Cambria" panose="02040503050406030204" pitchFamily="18" charset="0"/>
              </a:rPr>
              <a:t>kế</a:t>
            </a:r>
            <a:r>
              <a:rPr lang="en-US" sz="2800" dirty="0">
                <a:latin typeface="Cambria" panose="02040503050406030204" pitchFamily="18" charset="0"/>
              </a:rPr>
              <a:t> </a:t>
            </a:r>
            <a:r>
              <a:rPr lang="en-US" sz="2800" dirty="0" err="1">
                <a:latin typeface="Cambria" panose="02040503050406030204" pitchFamily="18" charset="0"/>
              </a:rPr>
              <a:t>cơ</a:t>
            </a:r>
            <a:r>
              <a:rPr lang="en-US" sz="2800" dirty="0">
                <a:latin typeface="Cambria" panose="02040503050406030204" pitchFamily="18" charset="0"/>
              </a:rPr>
              <a:t> </a:t>
            </a:r>
            <a:r>
              <a:rPr lang="en-US" sz="2800" dirty="0" err="1">
                <a:latin typeface="Cambria" panose="02040503050406030204" pitchFamily="18" charset="0"/>
              </a:rPr>
              <a:t>sở</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cho</a:t>
            </a:r>
            <a:r>
              <a:rPr lang="en-US" sz="2800" dirty="0">
                <a:latin typeface="Cambria" panose="02040503050406030204" pitchFamily="18" charset="0"/>
              </a:rPr>
              <a:t> </a:t>
            </a:r>
            <a:r>
              <a:rPr lang="en-US" sz="2800" dirty="0" err="1">
                <a:latin typeface="Cambria" panose="02040503050406030204" pitchFamily="18" charset="0"/>
              </a:rPr>
              <a:t>cửa</a:t>
            </a:r>
            <a:r>
              <a:rPr lang="en-US" sz="2800" dirty="0">
                <a:latin typeface="Cambria" panose="02040503050406030204" pitchFamily="18" charset="0"/>
              </a:rPr>
              <a:t> </a:t>
            </a:r>
            <a:r>
              <a:rPr lang="en-US" sz="2800" dirty="0" err="1">
                <a:latin typeface="Cambria" panose="02040503050406030204" pitchFamily="18" charset="0"/>
              </a:rPr>
              <a:t>hàng</a:t>
            </a:r>
            <a:r>
              <a:rPr lang="en-US" sz="2800" dirty="0">
                <a:latin typeface="Cambria" panose="02040503050406030204" pitchFamily="18" charset="0"/>
              </a:rPr>
              <a:t> online (MongoDB)</a:t>
            </a:r>
            <a:endParaRPr lang="vi-VN" sz="2400" dirty="0">
              <a:latin typeface="Cambria" panose="02040503050406030204" pitchFamily="18" charset="0"/>
            </a:endParaRPr>
          </a:p>
        </p:txBody>
      </p:sp>
      <p:pic>
        <p:nvPicPr>
          <p:cNvPr id="8" name="Picture 7"/>
          <p:cNvPicPr>
            <a:picLocks noChangeAspect="1"/>
          </p:cNvPicPr>
          <p:nvPr/>
        </p:nvPicPr>
        <p:blipFill>
          <a:blip r:embed="rId3"/>
          <a:stretch>
            <a:fillRect/>
          </a:stretch>
        </p:blipFill>
        <p:spPr>
          <a:xfrm>
            <a:off x="2605253" y="1426348"/>
            <a:ext cx="6545947" cy="4465733"/>
          </a:xfrm>
          <a:prstGeom prst="rect">
            <a:avLst/>
          </a:prstGeom>
        </p:spPr>
      </p:pic>
      <p:sp>
        <p:nvSpPr>
          <p:cNvPr id="9" name="Rectangle 8"/>
          <p:cNvSpPr/>
          <p:nvPr/>
        </p:nvSpPr>
        <p:spPr>
          <a:xfrm>
            <a:off x="3944636" y="5929416"/>
            <a:ext cx="4323620" cy="307777"/>
          </a:xfrm>
          <a:prstGeom prst="rect">
            <a:avLst/>
          </a:prstGeom>
        </p:spPr>
        <p:txBody>
          <a:bodyPr wrap="none">
            <a:spAutoFit/>
          </a:bodyPr>
          <a:lstStyle/>
          <a:p>
            <a:r>
              <a:rPr lang="en-US" dirty="0">
                <a:hlinkClick r:id="rId4"/>
              </a:rPr>
              <a:t>https://www.mongodb.com/try/download/community</a:t>
            </a:r>
            <a:r>
              <a:rPr lang="en-US" dirty="0"/>
              <a:t> </a:t>
            </a:r>
          </a:p>
        </p:txBody>
      </p:sp>
    </p:spTree>
    <p:extLst>
      <p:ext uri="{BB962C8B-B14F-4D97-AF65-F5344CB8AC3E}">
        <p14:creationId xmlns:p14="http://schemas.microsoft.com/office/powerpoint/2010/main" val="19985202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45</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Truy</a:t>
            </a:r>
            <a:r>
              <a:rPr lang="en-US" sz="2800" dirty="0">
                <a:latin typeface="Cambria" panose="02040503050406030204" pitchFamily="18" charset="0"/>
              </a:rPr>
              <a:t> </a:t>
            </a:r>
            <a:r>
              <a:rPr lang="en-US" sz="2800" dirty="0" err="1">
                <a:latin typeface="Cambria" panose="02040503050406030204" pitchFamily="18" charset="0"/>
              </a:rPr>
              <a:t>suất</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SQLite</a:t>
            </a:r>
          </a:p>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Truy</a:t>
            </a:r>
            <a:r>
              <a:rPr lang="en-US" sz="2800" dirty="0">
                <a:latin typeface="Cambria" panose="02040503050406030204" pitchFamily="18" charset="0"/>
              </a:rPr>
              <a:t> </a:t>
            </a:r>
            <a:r>
              <a:rPr lang="en-US" sz="2800" dirty="0" err="1">
                <a:latin typeface="Cambria" panose="02040503050406030204" pitchFamily="18" charset="0"/>
              </a:rPr>
              <a:t>suất</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MYSQL</a:t>
            </a:r>
          </a:p>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Truy</a:t>
            </a:r>
            <a:r>
              <a:rPr lang="en-US" sz="2800" dirty="0">
                <a:latin typeface="Cambria" panose="02040503050406030204" pitchFamily="18" charset="0"/>
              </a:rPr>
              <a:t> </a:t>
            </a:r>
            <a:r>
              <a:rPr lang="en-US" sz="2800" dirty="0" err="1">
                <a:latin typeface="Cambria" panose="02040503050406030204" pitchFamily="18" charset="0"/>
              </a:rPr>
              <a:t>suất</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Microsoft SQL Server</a:t>
            </a:r>
          </a:p>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Truy</a:t>
            </a:r>
            <a:r>
              <a:rPr lang="en-US" sz="2800" dirty="0">
                <a:latin typeface="Cambria" panose="02040503050406030204" pitchFamily="18" charset="0"/>
              </a:rPr>
              <a:t> </a:t>
            </a:r>
            <a:r>
              <a:rPr lang="en-US" sz="2800" dirty="0" err="1">
                <a:latin typeface="Cambria" panose="02040503050406030204" pitchFamily="18" charset="0"/>
              </a:rPr>
              <a:t>suất</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MongoDB</a:t>
            </a:r>
            <a:endParaRPr lang="vi-VN" sz="2800" dirty="0">
              <a:latin typeface="Cambria" panose="02040503050406030204" pitchFamily="18" charset="0"/>
            </a:endParaRPr>
          </a:p>
        </p:txBody>
      </p:sp>
    </p:spTree>
    <p:extLst>
      <p:ext uri="{BB962C8B-B14F-4D97-AF65-F5344CB8AC3E}">
        <p14:creationId xmlns:p14="http://schemas.microsoft.com/office/powerpoint/2010/main" val="27735616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46</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Truy</a:t>
            </a:r>
            <a:r>
              <a:rPr lang="en-US" sz="2800" dirty="0">
                <a:latin typeface="Cambria" panose="02040503050406030204" pitchFamily="18" charset="0"/>
              </a:rPr>
              <a:t> </a:t>
            </a:r>
            <a:r>
              <a:rPr lang="en-US" sz="2800" dirty="0" err="1">
                <a:latin typeface="Cambria" panose="02040503050406030204" pitchFamily="18" charset="0"/>
              </a:rPr>
              <a:t>suất</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SQLite</a:t>
            </a:r>
          </a:p>
        </p:txBody>
      </p:sp>
      <p:pic>
        <p:nvPicPr>
          <p:cNvPr id="11266" name="Picture 2" descr="https://media.geeksforgeeks.org/wp-content/uploads/20200524140456/sqlite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975" y="1790100"/>
            <a:ext cx="4143375" cy="1200150"/>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https://media.geeksforgeeks.org/wp-content/uploads/20200524150740/sqlite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3175" y="3122690"/>
            <a:ext cx="6296025" cy="286702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p:nvPicPr>
        <p:blipFill>
          <a:blip r:embed="rId5"/>
          <a:stretch>
            <a:fillRect/>
          </a:stretch>
        </p:blipFill>
        <p:spPr>
          <a:xfrm>
            <a:off x="7590452" y="848127"/>
            <a:ext cx="2770348" cy="1567125"/>
          </a:xfrm>
          <a:prstGeom prst="rect">
            <a:avLst/>
          </a:prstGeom>
        </p:spPr>
      </p:pic>
      <p:sp>
        <p:nvSpPr>
          <p:cNvPr id="11" name="Rectangle 10"/>
          <p:cNvSpPr/>
          <p:nvPr/>
        </p:nvSpPr>
        <p:spPr>
          <a:xfrm>
            <a:off x="5937100" y="2547692"/>
            <a:ext cx="5487400" cy="307777"/>
          </a:xfrm>
          <a:prstGeom prst="rect">
            <a:avLst/>
          </a:prstGeom>
        </p:spPr>
        <p:txBody>
          <a:bodyPr wrap="none">
            <a:spAutoFit/>
          </a:bodyPr>
          <a:lstStyle/>
          <a:p>
            <a:r>
              <a:rPr lang="en-US" dirty="0">
                <a:hlinkClick r:id="rId6"/>
              </a:rPr>
              <a:t>https://www.mediafire.com/file/8pd05w41bs2bbpl/databases.rar/file</a:t>
            </a:r>
            <a:r>
              <a:rPr lang="en-US" dirty="0"/>
              <a:t> </a:t>
            </a:r>
          </a:p>
        </p:txBody>
      </p:sp>
    </p:spTree>
    <p:extLst>
      <p:ext uri="{BB962C8B-B14F-4D97-AF65-F5344CB8AC3E}">
        <p14:creationId xmlns:p14="http://schemas.microsoft.com/office/powerpoint/2010/main" val="36279235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47</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Truy</a:t>
            </a:r>
            <a:r>
              <a:rPr lang="en-US" sz="2800" dirty="0">
                <a:latin typeface="Cambria" panose="02040503050406030204" pitchFamily="18" charset="0"/>
              </a:rPr>
              <a:t> </a:t>
            </a:r>
            <a:r>
              <a:rPr lang="en-US" sz="2800" dirty="0" err="1">
                <a:latin typeface="Cambria" panose="02040503050406030204" pitchFamily="18" charset="0"/>
              </a:rPr>
              <a:t>suất</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SQLite</a:t>
            </a:r>
          </a:p>
        </p:txBody>
      </p:sp>
      <p:pic>
        <p:nvPicPr>
          <p:cNvPr id="8" name="Picture 7"/>
          <p:cNvPicPr>
            <a:picLocks noChangeAspect="1"/>
          </p:cNvPicPr>
          <p:nvPr/>
        </p:nvPicPr>
        <p:blipFill>
          <a:blip r:embed="rId3"/>
          <a:stretch>
            <a:fillRect/>
          </a:stretch>
        </p:blipFill>
        <p:spPr>
          <a:xfrm>
            <a:off x="2476800" y="1411877"/>
            <a:ext cx="8321279" cy="4837953"/>
          </a:xfrm>
          <a:prstGeom prst="rect">
            <a:avLst/>
          </a:prstGeom>
        </p:spPr>
      </p:pic>
    </p:spTree>
    <p:extLst>
      <p:ext uri="{BB962C8B-B14F-4D97-AF65-F5344CB8AC3E}">
        <p14:creationId xmlns:p14="http://schemas.microsoft.com/office/powerpoint/2010/main" val="6568289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48</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Truy</a:t>
            </a:r>
            <a:r>
              <a:rPr lang="en-US" sz="2800" dirty="0">
                <a:latin typeface="Cambria" panose="02040503050406030204" pitchFamily="18" charset="0"/>
              </a:rPr>
              <a:t> </a:t>
            </a:r>
            <a:r>
              <a:rPr lang="en-US" sz="2800" dirty="0" err="1">
                <a:latin typeface="Cambria" panose="02040503050406030204" pitchFamily="18" charset="0"/>
              </a:rPr>
              <a:t>suất</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SQLite</a:t>
            </a:r>
          </a:p>
        </p:txBody>
      </p:sp>
      <p:pic>
        <p:nvPicPr>
          <p:cNvPr id="10" name="Picture 9"/>
          <p:cNvPicPr>
            <a:picLocks noChangeAspect="1"/>
          </p:cNvPicPr>
          <p:nvPr/>
        </p:nvPicPr>
        <p:blipFill>
          <a:blip r:embed="rId3"/>
          <a:stretch>
            <a:fillRect/>
          </a:stretch>
        </p:blipFill>
        <p:spPr>
          <a:xfrm>
            <a:off x="7745641" y="2207571"/>
            <a:ext cx="4099915" cy="2972058"/>
          </a:xfrm>
          <a:prstGeom prst="rect">
            <a:avLst/>
          </a:prstGeom>
        </p:spPr>
      </p:pic>
      <p:sp>
        <p:nvSpPr>
          <p:cNvPr id="11" name="Right Arrow 10"/>
          <p:cNvSpPr/>
          <p:nvPr/>
        </p:nvSpPr>
        <p:spPr>
          <a:xfrm>
            <a:off x="7075025" y="3693600"/>
            <a:ext cx="552841" cy="316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4"/>
          <a:stretch>
            <a:fillRect/>
          </a:stretch>
        </p:blipFill>
        <p:spPr>
          <a:xfrm>
            <a:off x="1017301" y="1389418"/>
            <a:ext cx="5939949" cy="4925163"/>
          </a:xfrm>
          <a:prstGeom prst="rect">
            <a:avLst/>
          </a:prstGeom>
        </p:spPr>
      </p:pic>
    </p:spTree>
    <p:extLst>
      <p:ext uri="{BB962C8B-B14F-4D97-AF65-F5344CB8AC3E}">
        <p14:creationId xmlns:p14="http://schemas.microsoft.com/office/powerpoint/2010/main" val="8430890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49</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a:latin typeface="Cambria" panose="02040503050406030204" pitchFamily="18" charset="0"/>
              </a:rPr>
              <a:t>Viết hàm trả về danh sách Customer có tham gia &gt;=N Invoice</a:t>
            </a:r>
            <a:endParaRPr lang="en-US" sz="2800" dirty="0">
              <a:latin typeface="Cambria" panose="02040503050406030204" pitchFamily="18" charset="0"/>
            </a:endParaRPr>
          </a:p>
        </p:txBody>
      </p:sp>
      <p:pic>
        <p:nvPicPr>
          <p:cNvPr id="8" name="Picture 7"/>
          <p:cNvPicPr>
            <a:picLocks noChangeAspect="1"/>
          </p:cNvPicPr>
          <p:nvPr/>
        </p:nvPicPr>
        <p:blipFill>
          <a:blip r:embed="rId3"/>
          <a:stretch>
            <a:fillRect/>
          </a:stretch>
        </p:blipFill>
        <p:spPr>
          <a:xfrm>
            <a:off x="2636733" y="1483830"/>
            <a:ext cx="6723268" cy="4841816"/>
          </a:xfrm>
          <a:prstGeom prst="rect">
            <a:avLst/>
          </a:prstGeom>
        </p:spPr>
      </p:pic>
    </p:spTree>
    <p:extLst>
      <p:ext uri="{BB962C8B-B14F-4D97-AF65-F5344CB8AC3E}">
        <p14:creationId xmlns:p14="http://schemas.microsoft.com/office/powerpoint/2010/main" val="2502424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2.1. Dữ liệu là gì?</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Bất</a:t>
            </a:r>
            <a:r>
              <a:rPr lang="en-US" sz="2800" dirty="0">
                <a:latin typeface="Cambria" panose="02040503050406030204" pitchFamily="18" charset="0"/>
              </a:rPr>
              <a:t> </a:t>
            </a:r>
            <a:r>
              <a:rPr lang="en-US" sz="2800" dirty="0" err="1">
                <a:latin typeface="Cambria" panose="02040503050406030204" pitchFamily="18" charset="0"/>
              </a:rPr>
              <a:t>kể</a:t>
            </a:r>
            <a:r>
              <a:rPr lang="en-US" sz="2800" dirty="0">
                <a:latin typeface="Cambria" panose="02040503050406030204" pitchFamily="18" charset="0"/>
              </a:rPr>
              <a:t> </a:t>
            </a:r>
            <a:r>
              <a:rPr lang="en-US" sz="2800" dirty="0" err="1">
                <a:latin typeface="Cambria" panose="02040503050406030204" pitchFamily="18" charset="0"/>
              </a:rPr>
              <a:t>những</a:t>
            </a:r>
            <a:r>
              <a:rPr lang="en-US" sz="2800" dirty="0">
                <a:latin typeface="Cambria" panose="02040503050406030204" pitchFamily="18" charset="0"/>
              </a:rPr>
              <a:t> </a:t>
            </a:r>
            <a:r>
              <a:rPr lang="en-US" sz="2800" dirty="0" err="1">
                <a:latin typeface="Cambria" panose="02040503050406030204" pitchFamily="18" charset="0"/>
              </a:rPr>
              <a:t>gì</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chuyển</a:t>
            </a:r>
            <a:r>
              <a:rPr lang="en-US" sz="2800" dirty="0">
                <a:latin typeface="Cambria" panose="02040503050406030204" pitchFamily="18" charset="0"/>
              </a:rPr>
              <a:t> </a:t>
            </a:r>
            <a:r>
              <a:rPr lang="en-US" sz="2800" dirty="0" err="1">
                <a:latin typeface="Cambria" panose="02040503050406030204" pitchFamily="18" charset="0"/>
              </a:rPr>
              <a:t>hóa</a:t>
            </a:r>
            <a:r>
              <a:rPr lang="en-US" sz="2800" dirty="0">
                <a:latin typeface="Cambria" panose="02040503050406030204" pitchFamily="18" charset="0"/>
              </a:rPr>
              <a:t> </a:t>
            </a:r>
            <a:r>
              <a:rPr lang="en-US" sz="2800" dirty="0" err="1">
                <a:latin typeface="Cambria" panose="02040503050406030204" pitchFamily="18" charset="0"/>
              </a:rPr>
              <a:t>thành</a:t>
            </a:r>
            <a:r>
              <a:rPr lang="en-US" sz="2800" dirty="0">
                <a:latin typeface="Cambria" panose="02040503050406030204" pitchFamily="18" charset="0"/>
              </a:rPr>
              <a:t> </a:t>
            </a:r>
            <a:r>
              <a:rPr lang="en-US" sz="2800" dirty="0" err="1">
                <a:latin typeface="Cambria" panose="02040503050406030204" pitchFamily="18" charset="0"/>
              </a:rPr>
              <a:t>thông</a:t>
            </a:r>
            <a:r>
              <a:rPr lang="en-US" sz="2800" dirty="0">
                <a:latin typeface="Cambria" panose="02040503050406030204" pitchFamily="18" charset="0"/>
              </a:rPr>
              <a:t> tin </a:t>
            </a:r>
            <a:r>
              <a:rPr lang="en-US" sz="2800" dirty="0" err="1">
                <a:latin typeface="Cambria" panose="02040503050406030204" pitchFamily="18" charset="0"/>
              </a:rPr>
              <a:t>có</a:t>
            </a:r>
            <a:r>
              <a:rPr lang="en-US" sz="2800" dirty="0">
                <a:latin typeface="Cambria" panose="02040503050406030204" pitchFamily="18" charset="0"/>
              </a:rPr>
              <a:t> ý </a:t>
            </a:r>
            <a:r>
              <a:rPr lang="en-US" sz="2800" dirty="0" err="1">
                <a:latin typeface="Cambria" panose="02040503050406030204" pitchFamily="18" charset="0"/>
              </a:rPr>
              <a:t>nghĩa</a:t>
            </a:r>
            <a:r>
              <a:rPr lang="en-US" sz="2800" dirty="0">
                <a:latin typeface="Cambria" panose="02040503050406030204" pitchFamily="18" charset="0"/>
              </a:rPr>
              <a:t> </a:t>
            </a:r>
            <a:r>
              <a:rPr lang="en-US" sz="2800" dirty="0" err="1">
                <a:latin typeface="Cambria" panose="02040503050406030204" pitchFamily="18" charset="0"/>
              </a:rPr>
              <a:t>thì</a:t>
            </a:r>
            <a:r>
              <a:rPr lang="en-US" sz="2800" dirty="0">
                <a:latin typeface="Cambria" panose="02040503050406030204" pitchFamily="18" charset="0"/>
              </a:rPr>
              <a:t> </a:t>
            </a:r>
            <a:r>
              <a:rPr lang="en-US" sz="2800" dirty="0" err="1">
                <a:latin typeface="Cambria" panose="02040503050406030204" pitchFamily="18" charset="0"/>
              </a:rPr>
              <a:t>nó</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gọi</a:t>
            </a:r>
            <a:r>
              <a:rPr lang="en-US" sz="2800" dirty="0">
                <a:latin typeface="Cambria" panose="02040503050406030204" pitchFamily="18" charset="0"/>
              </a:rPr>
              <a:t> </a:t>
            </a:r>
            <a:r>
              <a:rPr lang="en-US" sz="2800" dirty="0" err="1">
                <a:latin typeface="Cambria" panose="02040503050406030204" pitchFamily="18" charset="0"/>
              </a:rPr>
              <a:t>là</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a:t>
            </a:r>
            <a:endParaRPr lang="vi-VN" sz="2800" dirty="0">
              <a:latin typeface="Cambria" panose="02040503050406030204" pitchFamily="18" charset="0"/>
            </a:endParaRPr>
          </a:p>
        </p:txBody>
      </p:sp>
      <p:pic>
        <p:nvPicPr>
          <p:cNvPr id="3074" name="Picture 2" descr="What are data, information, and knowled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5600" y="1856956"/>
            <a:ext cx="7488000" cy="4189383"/>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555321" y="6046339"/>
            <a:ext cx="2978701" cy="307777"/>
          </a:xfrm>
          <a:prstGeom prst="rect">
            <a:avLst/>
          </a:prstGeom>
        </p:spPr>
        <p:txBody>
          <a:bodyPr wrap="none">
            <a:spAutoFit/>
          </a:bodyPr>
          <a:lstStyle/>
          <a:p>
            <a:r>
              <a:rPr lang="en-US" dirty="0"/>
              <a:t>Source: </a:t>
            </a:r>
            <a:r>
              <a:rPr lang="en-US" dirty="0">
                <a:hlinkClick r:id="rId4"/>
              </a:rPr>
              <a:t>https://internetofwater.org/</a:t>
            </a:r>
            <a:r>
              <a:rPr lang="en-US" dirty="0"/>
              <a:t> </a:t>
            </a:r>
          </a:p>
        </p:txBody>
      </p:sp>
    </p:spTree>
    <p:extLst>
      <p:ext uri="{BB962C8B-B14F-4D97-AF65-F5344CB8AC3E}">
        <p14:creationId xmlns:p14="http://schemas.microsoft.com/office/powerpoint/2010/main" val="20728834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50</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284400" cy="508000"/>
            <a:chOff x="789624" y="1191463"/>
            <a:chExt cx="6284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083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vi-VN" sz="2800" dirty="0">
                  <a:latin typeface="Cambria" panose="02040503050406030204" pitchFamily="18" charset="0"/>
                </a:rPr>
                <a:t>2.6. Thiết kế cấu trúc dữ liệu</a:t>
              </a:r>
              <a:r>
                <a:rPr lang="en-US" sz="2800" dirty="0">
                  <a:latin typeface="Cambria" panose="02040503050406030204" pitchFamily="18" charset="0"/>
                </a:rPr>
                <a:t> </a:t>
              </a:r>
              <a:r>
                <a:rPr lang="en-US" sz="2800" dirty="0" err="1">
                  <a:latin typeface="Cambria" panose="02040503050406030204" pitchFamily="18" charset="0"/>
                </a:rPr>
                <a:t>phù</a:t>
              </a:r>
              <a:r>
                <a:rPr lang="en-US" sz="2800" dirty="0">
                  <a:latin typeface="Cambria" panose="02040503050406030204" pitchFamily="18" charset="0"/>
                </a:rPr>
                <a:t> </a:t>
              </a:r>
              <a:r>
                <a:rPr lang="en-US" sz="2800" dirty="0" err="1">
                  <a:latin typeface="Cambria" panose="02040503050406030204" pitchFamily="18" charset="0"/>
                </a:rPr>
                <a:t>hợp</a:t>
              </a:r>
              <a:endParaRPr lang="en-US" sz="2800" b="1" kern="0" dirty="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Thử</a:t>
            </a:r>
            <a:r>
              <a:rPr lang="en-US" sz="2800" dirty="0">
                <a:latin typeface="Cambria" panose="02040503050406030204" pitchFamily="18" charset="0"/>
              </a:rPr>
              <a:t> </a:t>
            </a:r>
            <a:r>
              <a:rPr lang="en-US" sz="2800" dirty="0" err="1">
                <a:latin typeface="Cambria" panose="02040503050406030204" pitchFamily="18" charset="0"/>
              </a:rPr>
              <a:t>nghiệm</a:t>
            </a:r>
            <a:r>
              <a:rPr lang="en-US" sz="2800" dirty="0">
                <a:latin typeface="Cambria" panose="02040503050406030204" pitchFamily="18" charset="0"/>
              </a:rPr>
              <a:t> </a:t>
            </a:r>
            <a:r>
              <a:rPr lang="en-US" sz="2800" dirty="0" err="1">
                <a:latin typeface="Cambria" panose="02040503050406030204" pitchFamily="18" charset="0"/>
              </a:rPr>
              <a:t>Truy</a:t>
            </a:r>
            <a:r>
              <a:rPr lang="en-US" sz="2800" dirty="0">
                <a:latin typeface="Cambria" panose="02040503050406030204" pitchFamily="18" charset="0"/>
              </a:rPr>
              <a:t> </a:t>
            </a:r>
            <a:r>
              <a:rPr lang="en-US" sz="2800" dirty="0" err="1">
                <a:latin typeface="Cambria" panose="02040503050406030204" pitchFamily="18" charset="0"/>
              </a:rPr>
              <a:t>suất</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MYSQL</a:t>
            </a:r>
          </a:p>
        </p:txBody>
      </p:sp>
      <p:pic>
        <p:nvPicPr>
          <p:cNvPr id="8" name="Picture 7"/>
          <p:cNvPicPr>
            <a:picLocks noChangeAspect="1"/>
          </p:cNvPicPr>
          <p:nvPr/>
        </p:nvPicPr>
        <p:blipFill>
          <a:blip r:embed="rId3"/>
          <a:stretch>
            <a:fillRect/>
          </a:stretch>
        </p:blipFill>
        <p:spPr>
          <a:xfrm>
            <a:off x="1259249" y="1364878"/>
            <a:ext cx="4271677" cy="4986698"/>
          </a:xfrm>
          <a:prstGeom prst="rect">
            <a:avLst/>
          </a:prstGeom>
        </p:spPr>
      </p:pic>
      <p:pic>
        <p:nvPicPr>
          <p:cNvPr id="9" name="Picture 8"/>
          <p:cNvPicPr>
            <a:picLocks noChangeAspect="1"/>
          </p:cNvPicPr>
          <p:nvPr/>
        </p:nvPicPr>
        <p:blipFill>
          <a:blip r:embed="rId4"/>
          <a:stretch>
            <a:fillRect/>
          </a:stretch>
        </p:blipFill>
        <p:spPr>
          <a:xfrm>
            <a:off x="6731925" y="1504088"/>
            <a:ext cx="3977985" cy="2583404"/>
          </a:xfrm>
          <a:prstGeom prst="rect">
            <a:avLst/>
          </a:prstGeom>
        </p:spPr>
      </p:pic>
      <p:sp>
        <p:nvSpPr>
          <p:cNvPr id="10" name="Right Arrow 9"/>
          <p:cNvSpPr/>
          <p:nvPr/>
        </p:nvSpPr>
        <p:spPr>
          <a:xfrm>
            <a:off x="5954400" y="2671200"/>
            <a:ext cx="619200" cy="230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84212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51</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565200" cy="508000"/>
            <a:chOff x="789624" y="1191463"/>
            <a:chExt cx="65652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364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2.7. Thách thức khi xử lý Big Data</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pic>
        <p:nvPicPr>
          <p:cNvPr id="1028" name="Picture 4" descr="The 3 Vs of Big Data"/>
          <p:cNvPicPr>
            <a:picLocks noChangeAspect="1" noChangeArrowheads="1"/>
          </p:cNvPicPr>
          <p:nvPr/>
        </p:nvPicPr>
        <p:blipFill rotWithShape="1">
          <a:blip r:embed="rId3">
            <a:extLst>
              <a:ext uri="{28A0092B-C50C-407E-A947-70E740481C1C}">
                <a14:useLocalDpi xmlns:a14="http://schemas.microsoft.com/office/drawing/2010/main" val="0"/>
              </a:ext>
            </a:extLst>
          </a:blip>
          <a:srcRect b="5041"/>
          <a:stretch/>
        </p:blipFill>
        <p:spPr bwMode="auto">
          <a:xfrm>
            <a:off x="536510" y="806843"/>
            <a:ext cx="2753909" cy="279281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he five V's of Big Data (Adapted from (“IBM big data platform -... |  Download Scientific Diagra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91039" y="543884"/>
            <a:ext cx="2965762" cy="285827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92000" y="3402156"/>
            <a:ext cx="4982732" cy="33404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p:cNvPicPr>
            <a:picLocks noChangeAspect="1"/>
          </p:cNvPicPr>
          <p:nvPr/>
        </p:nvPicPr>
        <p:blipFill>
          <a:blip r:embed="rId6"/>
          <a:stretch>
            <a:fillRect/>
          </a:stretch>
        </p:blipFill>
        <p:spPr>
          <a:xfrm>
            <a:off x="3893949" y="933031"/>
            <a:ext cx="3279738" cy="2847490"/>
          </a:xfrm>
          <a:prstGeom prst="rect">
            <a:avLst/>
          </a:prstGeom>
        </p:spPr>
      </p:pic>
      <p:sp>
        <p:nvSpPr>
          <p:cNvPr id="13" name="TextBox 12"/>
          <p:cNvSpPr txBox="1"/>
          <p:nvPr/>
        </p:nvSpPr>
        <p:spPr>
          <a:xfrm>
            <a:off x="4370712" y="6351576"/>
            <a:ext cx="1457450" cy="307777"/>
          </a:xfrm>
          <a:prstGeom prst="rect">
            <a:avLst/>
          </a:prstGeom>
          <a:noFill/>
        </p:spPr>
        <p:txBody>
          <a:bodyPr wrap="none" rtlCol="0">
            <a:spAutoFit/>
          </a:bodyPr>
          <a:lstStyle/>
          <a:p>
            <a:r>
              <a:rPr lang="en-US" dirty="0"/>
              <a:t>Source: Internet</a:t>
            </a:r>
          </a:p>
        </p:txBody>
      </p:sp>
      <p:pic>
        <p:nvPicPr>
          <p:cNvPr id="1038" name="Picture 14" descr="https://cdn.thestandard.co.zw/images/thestandard/uploads/2023/04/h6iqEPcLW30m62Gn1BOfBELZyvC3fQe3Qer5myw8.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4149" y="3736811"/>
            <a:ext cx="4174449" cy="2614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66588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52</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565200" cy="508000"/>
            <a:chOff x="789624" y="1191463"/>
            <a:chExt cx="65652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3642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2.7. Thách thức khi xử lý Big Data</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8" name="TextBox 7"/>
          <p:cNvSpPr txBox="1"/>
          <p:nvPr/>
        </p:nvSpPr>
        <p:spPr>
          <a:xfrm>
            <a:off x="554400" y="1029600"/>
            <a:ext cx="10670400" cy="4524315"/>
          </a:xfrm>
          <a:prstGeom prst="rect">
            <a:avLst/>
          </a:prstGeom>
          <a:noFill/>
        </p:spPr>
        <p:txBody>
          <a:bodyPr wrap="square" rtlCol="0">
            <a:spAutoFit/>
          </a:bodyPr>
          <a:lstStyle/>
          <a:p>
            <a:pPr>
              <a:lnSpc>
                <a:spcPct val="150000"/>
              </a:lnSpc>
            </a:pPr>
            <a:r>
              <a:rPr lang="en-US" sz="2400" dirty="0">
                <a:latin typeface="Times New Roman" panose="02020603050405020304" pitchFamily="18" charset="0"/>
                <a:cs typeface="Times New Roman" panose="02020603050405020304" pitchFamily="18" charset="0"/>
              </a:rPr>
              <a:t>1. Managing massive amounts of data</a:t>
            </a:r>
          </a:p>
          <a:p>
            <a:pPr>
              <a:lnSpc>
                <a:spcPct val="150000"/>
              </a:lnSpc>
            </a:pPr>
            <a:r>
              <a:rPr lang="en-US" sz="2400" dirty="0">
                <a:latin typeface="Times New Roman" panose="02020603050405020304" pitchFamily="18" charset="0"/>
                <a:cs typeface="Times New Roman" panose="02020603050405020304" pitchFamily="18" charset="0"/>
              </a:rPr>
              <a:t>2. Integrating data from multiple sources</a:t>
            </a:r>
          </a:p>
          <a:p>
            <a:pPr>
              <a:lnSpc>
                <a:spcPct val="150000"/>
              </a:lnSpc>
            </a:pPr>
            <a:r>
              <a:rPr lang="en-US" sz="2400" dirty="0">
                <a:latin typeface="Times New Roman" panose="02020603050405020304" pitchFamily="18" charset="0"/>
                <a:cs typeface="Times New Roman" panose="02020603050405020304" pitchFamily="18" charset="0"/>
              </a:rPr>
              <a:t>3. Ensuring data quality</a:t>
            </a:r>
          </a:p>
          <a:p>
            <a:pPr>
              <a:lnSpc>
                <a:spcPct val="150000"/>
              </a:lnSpc>
            </a:pPr>
            <a:r>
              <a:rPr lang="en-US" sz="2400" dirty="0">
                <a:latin typeface="Times New Roman" panose="02020603050405020304" pitchFamily="18" charset="0"/>
                <a:cs typeface="Times New Roman" panose="02020603050405020304" pitchFamily="18" charset="0"/>
              </a:rPr>
              <a:t>4. Keeping data secure</a:t>
            </a:r>
          </a:p>
          <a:p>
            <a:pPr>
              <a:lnSpc>
                <a:spcPct val="150000"/>
              </a:lnSpc>
            </a:pPr>
            <a:r>
              <a:rPr lang="en-US" sz="2400" dirty="0">
                <a:latin typeface="Times New Roman" panose="02020603050405020304" pitchFamily="18" charset="0"/>
                <a:cs typeface="Times New Roman" panose="02020603050405020304" pitchFamily="18" charset="0"/>
              </a:rPr>
              <a:t>5. Selecting the right big data tools</a:t>
            </a:r>
          </a:p>
          <a:p>
            <a:pPr>
              <a:lnSpc>
                <a:spcPct val="150000"/>
              </a:lnSpc>
            </a:pPr>
            <a:r>
              <a:rPr lang="en-US" sz="2400" dirty="0">
                <a:latin typeface="Times New Roman" panose="02020603050405020304" pitchFamily="18" charset="0"/>
                <a:cs typeface="Times New Roman" panose="02020603050405020304" pitchFamily="18" charset="0"/>
              </a:rPr>
              <a:t>6. Scaling systems and costs efficiently</a:t>
            </a:r>
          </a:p>
          <a:p>
            <a:pPr>
              <a:lnSpc>
                <a:spcPct val="150000"/>
              </a:lnSpc>
            </a:pPr>
            <a:r>
              <a:rPr lang="en-US" sz="2400" dirty="0">
                <a:latin typeface="Times New Roman" panose="02020603050405020304" pitchFamily="18" charset="0"/>
                <a:cs typeface="Times New Roman" panose="02020603050405020304" pitchFamily="18" charset="0"/>
              </a:rPr>
              <a:t>7. Lack of skilled data professionals</a:t>
            </a:r>
          </a:p>
          <a:p>
            <a:pPr>
              <a:lnSpc>
                <a:spcPct val="150000"/>
              </a:lnSpc>
            </a:pPr>
            <a:r>
              <a:rPr lang="en-US" sz="2400" dirty="0">
                <a:latin typeface="Times New Roman" panose="02020603050405020304" pitchFamily="18" charset="0"/>
                <a:cs typeface="Times New Roman" panose="02020603050405020304" pitchFamily="18" charset="0"/>
              </a:rPr>
              <a:t>8. Organizational resistance</a:t>
            </a:r>
          </a:p>
        </p:txBody>
      </p:sp>
      <p:sp>
        <p:nvSpPr>
          <p:cNvPr id="9" name="Rectangle 8"/>
          <p:cNvSpPr/>
          <p:nvPr/>
        </p:nvSpPr>
        <p:spPr>
          <a:xfrm>
            <a:off x="1035242" y="5785893"/>
            <a:ext cx="5525872" cy="307777"/>
          </a:xfrm>
          <a:prstGeom prst="rect">
            <a:avLst/>
          </a:prstGeom>
        </p:spPr>
        <p:txBody>
          <a:bodyPr wrap="none">
            <a:spAutoFit/>
          </a:bodyPr>
          <a:lstStyle/>
          <a:p>
            <a:r>
              <a:rPr lang="en-US" dirty="0"/>
              <a:t>source: https://www.capterra.com/resources/challenges-of-big-data/</a:t>
            </a:r>
          </a:p>
        </p:txBody>
      </p:sp>
    </p:spTree>
    <p:extLst>
      <p:ext uri="{BB962C8B-B14F-4D97-AF65-F5344CB8AC3E}">
        <p14:creationId xmlns:p14="http://schemas.microsoft.com/office/powerpoint/2010/main" val="243326871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53</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5830388" cy="508000"/>
            <a:chOff x="789624" y="1191463"/>
            <a:chExt cx="5830388"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599" y="1191463"/>
              <a:ext cx="5629413"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b="1" dirty="0" err="1">
                  <a:latin typeface="Cambria" panose="02040503050406030204" pitchFamily="18" charset="0"/>
                </a:rPr>
                <a:t>Câu</a:t>
              </a:r>
              <a:r>
                <a:rPr lang="en-US" sz="2800" b="1" dirty="0">
                  <a:latin typeface="Cambria" panose="02040503050406030204" pitchFamily="18" charset="0"/>
                </a:rPr>
                <a:t> </a:t>
              </a:r>
              <a:r>
                <a:rPr lang="en-US" sz="2800" b="1" dirty="0" err="1">
                  <a:latin typeface="Cambria" panose="02040503050406030204" pitchFamily="18" charset="0"/>
                </a:rPr>
                <a:t>hỏi</a:t>
              </a:r>
              <a:r>
                <a:rPr lang="en-US" sz="2800" b="1" dirty="0">
                  <a:latin typeface="Cambria" panose="02040503050406030204" pitchFamily="18" charset="0"/>
                </a:rPr>
                <a:t> </a:t>
              </a:r>
              <a:r>
                <a:rPr lang="en-US" sz="2800" b="1" dirty="0" err="1">
                  <a:latin typeface="Cambria" panose="02040503050406030204" pitchFamily="18" charset="0"/>
                </a:rPr>
                <a:t>thảo</a:t>
              </a:r>
              <a:r>
                <a:rPr lang="en-US" sz="2800" b="1" dirty="0">
                  <a:latin typeface="Cambria" panose="02040503050406030204" pitchFamily="18" charset="0"/>
                </a:rPr>
                <a:t> </a:t>
              </a:r>
              <a:r>
                <a:rPr lang="en-US" sz="2800" b="1" dirty="0" err="1">
                  <a:latin typeface="Cambria" panose="02040503050406030204" pitchFamily="18" charset="0"/>
                </a:rPr>
                <a:t>luận</a:t>
              </a:r>
              <a:endParaRPr lang="vi-VN" sz="2800" b="1"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2" name="Content Placeholder 2">
            <a:extLst>
              <a:ext uri="{FF2B5EF4-FFF2-40B4-BE49-F238E27FC236}">
                <a16:creationId xmlns:a16="http://schemas.microsoft.com/office/drawing/2014/main" id="{C885EAF8-6B5C-9F2B-C002-60F9A3C30F19}"/>
              </a:ext>
            </a:extLst>
          </p:cNvPr>
          <p:cNvSpPr txBox="1">
            <a:spLocks/>
          </p:cNvSpPr>
          <p:nvPr/>
        </p:nvSpPr>
        <p:spPr>
          <a:xfrm>
            <a:off x="480910" y="873882"/>
            <a:ext cx="11430000" cy="82225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q"/>
            </a:pPr>
            <a:r>
              <a:rPr lang="en-US" sz="2800" dirty="0" err="1">
                <a:latin typeface="Cambria" panose="02040503050406030204" pitchFamily="18" charset="0"/>
              </a:rPr>
              <a:t>Câu</a:t>
            </a:r>
            <a:r>
              <a:rPr lang="en-US" sz="2800" dirty="0">
                <a:latin typeface="Cambria" panose="02040503050406030204" pitchFamily="18" charset="0"/>
              </a:rPr>
              <a:t> 1: </a:t>
            </a:r>
            <a:r>
              <a:rPr lang="en-US" sz="2800" dirty="0" err="1">
                <a:latin typeface="Cambria" panose="02040503050406030204" pitchFamily="18" charset="0"/>
              </a:rPr>
              <a:t>Trình</a:t>
            </a:r>
            <a:r>
              <a:rPr lang="en-US" sz="2800" dirty="0">
                <a:latin typeface="Cambria" panose="02040503050406030204" pitchFamily="18" charset="0"/>
              </a:rPr>
              <a:t> </a:t>
            </a:r>
            <a:r>
              <a:rPr lang="en-US" sz="2800" dirty="0" err="1">
                <a:latin typeface="Cambria" panose="02040503050406030204" pitchFamily="18" charset="0"/>
              </a:rPr>
              <a:t>bày</a:t>
            </a:r>
            <a:r>
              <a:rPr lang="en-US" sz="2800" dirty="0">
                <a:latin typeface="Cambria" panose="02040503050406030204" pitchFamily="18" charset="0"/>
              </a:rPr>
              <a:t> </a:t>
            </a:r>
            <a:r>
              <a:rPr lang="en-US" sz="2800" dirty="0" err="1">
                <a:latin typeface="Cambria" panose="02040503050406030204" pitchFamily="18" charset="0"/>
              </a:rPr>
              <a:t>và</a:t>
            </a:r>
            <a:r>
              <a:rPr lang="en-US" sz="2800" dirty="0">
                <a:latin typeface="Cambria" panose="02040503050406030204" pitchFamily="18" charset="0"/>
              </a:rPr>
              <a:t> minh </a:t>
            </a:r>
            <a:r>
              <a:rPr lang="en-US" sz="2800" dirty="0" err="1">
                <a:latin typeface="Cambria" panose="02040503050406030204" pitchFamily="18" charset="0"/>
              </a:rPr>
              <a:t>họa</a:t>
            </a:r>
            <a:r>
              <a:rPr lang="en-US" sz="2800" dirty="0">
                <a:latin typeface="Cambria" panose="02040503050406030204" pitchFamily="18" charset="0"/>
              </a:rPr>
              <a:t> </a:t>
            </a:r>
            <a:r>
              <a:rPr lang="en-US" sz="2800" dirty="0" err="1">
                <a:latin typeface="Cambria" panose="02040503050406030204" pitchFamily="18" charset="0"/>
              </a:rPr>
              <a:t>kỹ</a:t>
            </a:r>
            <a:r>
              <a:rPr lang="en-US" sz="2800" dirty="0">
                <a:latin typeface="Cambria" panose="02040503050406030204" pitchFamily="18" charset="0"/>
              </a:rPr>
              <a:t> </a:t>
            </a:r>
            <a:r>
              <a:rPr lang="en-US" sz="2800" dirty="0" err="1">
                <a:latin typeface="Cambria" panose="02040503050406030204" pitchFamily="18" charset="0"/>
              </a:rPr>
              <a:t>thuật</a:t>
            </a:r>
            <a:r>
              <a:rPr lang="en-US" sz="2800" dirty="0">
                <a:latin typeface="Cambria" panose="02040503050406030204" pitchFamily="18" charset="0"/>
              </a:rPr>
              <a:t> CRUD Microsoft SQL Server </a:t>
            </a:r>
            <a:r>
              <a:rPr lang="en-US" sz="2800" dirty="0" err="1">
                <a:latin typeface="Cambria" panose="02040503050406030204" pitchFamily="18" charset="0"/>
              </a:rPr>
              <a:t>bằng</a:t>
            </a:r>
            <a:r>
              <a:rPr lang="en-US" sz="2800" dirty="0">
                <a:latin typeface="Cambria" panose="02040503050406030204" pitchFamily="18" charset="0"/>
              </a:rPr>
              <a:t> Python</a:t>
            </a:r>
          </a:p>
          <a:p>
            <a:pPr algn="just">
              <a:buFont typeface="Wingdings" panose="05000000000000000000" pitchFamily="2" charset="2"/>
              <a:buChar char="q"/>
            </a:pPr>
            <a:r>
              <a:rPr lang="en-US" sz="2800" dirty="0" err="1">
                <a:latin typeface="Cambria" panose="02040503050406030204" pitchFamily="18" charset="0"/>
              </a:rPr>
              <a:t>Câu</a:t>
            </a:r>
            <a:r>
              <a:rPr lang="en-US" sz="2800" dirty="0">
                <a:latin typeface="Cambria" panose="02040503050406030204" pitchFamily="18" charset="0"/>
              </a:rPr>
              <a:t> 2: </a:t>
            </a:r>
            <a:r>
              <a:rPr lang="en-US" sz="2800" dirty="0" err="1">
                <a:latin typeface="Cambria" panose="02040503050406030204" pitchFamily="18" charset="0"/>
              </a:rPr>
              <a:t>Trình</a:t>
            </a:r>
            <a:r>
              <a:rPr lang="en-US" sz="2800" dirty="0">
                <a:latin typeface="Cambria" panose="02040503050406030204" pitchFamily="18" charset="0"/>
              </a:rPr>
              <a:t> </a:t>
            </a:r>
            <a:r>
              <a:rPr lang="en-US" sz="2800" dirty="0" err="1">
                <a:latin typeface="Cambria" panose="02040503050406030204" pitchFamily="18" charset="0"/>
              </a:rPr>
              <a:t>bày</a:t>
            </a:r>
            <a:r>
              <a:rPr lang="en-US" sz="2800" dirty="0">
                <a:latin typeface="Cambria" panose="02040503050406030204" pitchFamily="18" charset="0"/>
              </a:rPr>
              <a:t> </a:t>
            </a:r>
            <a:r>
              <a:rPr lang="en-US" sz="2800" dirty="0" err="1">
                <a:latin typeface="Cambria" panose="02040503050406030204" pitchFamily="18" charset="0"/>
              </a:rPr>
              <a:t>và</a:t>
            </a:r>
            <a:r>
              <a:rPr lang="en-US" sz="2800" dirty="0">
                <a:latin typeface="Cambria" panose="02040503050406030204" pitchFamily="18" charset="0"/>
              </a:rPr>
              <a:t> minh </a:t>
            </a:r>
            <a:r>
              <a:rPr lang="en-US" sz="2800" dirty="0" err="1">
                <a:latin typeface="Cambria" panose="02040503050406030204" pitchFamily="18" charset="0"/>
              </a:rPr>
              <a:t>họa</a:t>
            </a:r>
            <a:r>
              <a:rPr lang="en-US" sz="2800" dirty="0">
                <a:latin typeface="Cambria" panose="02040503050406030204" pitchFamily="18" charset="0"/>
              </a:rPr>
              <a:t> </a:t>
            </a:r>
            <a:r>
              <a:rPr lang="en-US" sz="2800" dirty="0" err="1">
                <a:latin typeface="Cambria" panose="02040503050406030204" pitchFamily="18" charset="0"/>
              </a:rPr>
              <a:t>kỹ</a:t>
            </a:r>
            <a:r>
              <a:rPr lang="en-US" sz="2800" dirty="0">
                <a:latin typeface="Cambria" panose="02040503050406030204" pitchFamily="18" charset="0"/>
              </a:rPr>
              <a:t> </a:t>
            </a:r>
            <a:r>
              <a:rPr lang="en-US" sz="2800" dirty="0" err="1">
                <a:latin typeface="Cambria" panose="02040503050406030204" pitchFamily="18" charset="0"/>
              </a:rPr>
              <a:t>thuật</a:t>
            </a:r>
            <a:r>
              <a:rPr lang="en-US" sz="2800" dirty="0">
                <a:latin typeface="Cambria" panose="02040503050406030204" pitchFamily="18" charset="0"/>
              </a:rPr>
              <a:t> CRUD MongoDB </a:t>
            </a:r>
            <a:r>
              <a:rPr lang="en-US" sz="2800" dirty="0" err="1">
                <a:latin typeface="Cambria" panose="02040503050406030204" pitchFamily="18" charset="0"/>
              </a:rPr>
              <a:t>bằng</a:t>
            </a:r>
            <a:r>
              <a:rPr lang="en-US" sz="2800" dirty="0">
                <a:latin typeface="Cambria" panose="02040503050406030204" pitchFamily="18" charset="0"/>
              </a:rPr>
              <a:t> Python</a:t>
            </a:r>
          </a:p>
          <a:p>
            <a:pPr algn="just">
              <a:buFont typeface="Wingdings" panose="05000000000000000000" pitchFamily="2" charset="2"/>
              <a:buChar char="q"/>
            </a:pPr>
            <a:endParaRPr lang="en-US" sz="2800" dirty="0">
              <a:latin typeface="Cambria" panose="02040503050406030204" pitchFamily="18" charset="0"/>
            </a:endParaRPr>
          </a:p>
        </p:txBody>
      </p:sp>
    </p:spTree>
    <p:extLst>
      <p:ext uri="{BB962C8B-B14F-4D97-AF65-F5344CB8AC3E}">
        <p14:creationId xmlns:p14="http://schemas.microsoft.com/office/powerpoint/2010/main" val="12901866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54</a:t>
            </a:fld>
            <a:endParaRPr/>
          </a:p>
        </p:txBody>
      </p:sp>
      <p:grpSp>
        <p:nvGrpSpPr>
          <p:cNvPr id="2" name="Group 1">
            <a:extLst>
              <a:ext uri="{FF2B5EF4-FFF2-40B4-BE49-F238E27FC236}">
                <a16:creationId xmlns:a16="http://schemas.microsoft.com/office/drawing/2014/main" id="{AC27B0D8-B505-0A00-64F9-C9BD4799CAD8}"/>
              </a:ext>
            </a:extLst>
          </p:cNvPr>
          <p:cNvGrpSpPr/>
          <p:nvPr/>
        </p:nvGrpSpPr>
        <p:grpSpPr>
          <a:xfrm>
            <a:off x="183751" y="298437"/>
            <a:ext cx="4620576" cy="508000"/>
            <a:chOff x="789624" y="1191463"/>
            <a:chExt cx="4620576" cy="508000"/>
          </a:xfrm>
        </p:grpSpPr>
        <p:sp>
          <p:nvSpPr>
            <p:cNvPr id="3" name="AutoShape 52">
              <a:extLst>
                <a:ext uri="{FF2B5EF4-FFF2-40B4-BE49-F238E27FC236}">
                  <a16:creationId xmlns:a16="http://schemas.microsoft.com/office/drawing/2014/main" id="{3FF2827D-5884-34DA-3239-E2669FBE4475}"/>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Câu hỏi ôn tập</a:t>
              </a:r>
            </a:p>
          </p:txBody>
        </p:sp>
        <p:grpSp>
          <p:nvGrpSpPr>
            <p:cNvPr id="4" name="Group 17">
              <a:extLst>
                <a:ext uri="{FF2B5EF4-FFF2-40B4-BE49-F238E27FC236}">
                  <a16:creationId xmlns:a16="http://schemas.microsoft.com/office/drawing/2014/main" id="{447D38C0-EECF-3BBB-4F9A-E3ECD3E585BE}"/>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C126B780-978A-9AA8-E14C-23E582A7110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66F9CBAC-100E-1F37-32A2-671A4A24631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AFA1B933-3B6D-F081-885D-10B63D0E0E56}"/>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TextBox 12">
            <a:extLst>
              <a:ext uri="{FF2B5EF4-FFF2-40B4-BE49-F238E27FC236}">
                <a16:creationId xmlns:a16="http://schemas.microsoft.com/office/drawing/2014/main" id="{2FC1FE93-CC5D-19B6-8B19-5376948B9341}"/>
              </a:ext>
            </a:extLst>
          </p:cNvPr>
          <p:cNvSpPr txBox="1"/>
          <p:nvPr/>
        </p:nvSpPr>
        <p:spPr>
          <a:xfrm>
            <a:off x="358272" y="867022"/>
            <a:ext cx="11564547" cy="2862322"/>
          </a:xfrm>
          <a:prstGeom prst="rect">
            <a:avLst/>
          </a:prstGeom>
          <a:noFill/>
        </p:spPr>
        <p:txBody>
          <a:bodyPr wrap="square">
            <a:spAutoFit/>
          </a:bodyPr>
          <a:lstStyle/>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1:</a:t>
            </a:r>
            <a:r>
              <a:rPr lang="vi-VN" sz="2400" dirty="0">
                <a:latin typeface="Times New Roman" panose="02020603050405020304" pitchFamily="18" charset="0"/>
                <a:cs typeface="Times New Roman" panose="02020603050405020304" pitchFamily="18" charset="0"/>
              </a:rPr>
              <a:t> Hãy trình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bày</a:t>
            </a:r>
            <a:r>
              <a:rPr lang="vi-VN"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tầm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trọng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endParaRPr lang="vi-VN" sz="2400"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2:</a:t>
            </a:r>
            <a:r>
              <a:rPr lang="vi-VN" sz="2400" dirty="0">
                <a:latin typeface="Times New Roman" panose="02020603050405020304" pitchFamily="18" charset="0"/>
                <a:cs typeface="Times New Roman" panose="02020603050405020304" pitchFamily="18" charset="0"/>
              </a:rPr>
              <a:t> Hãy trình bày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loại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phổ</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biến</a:t>
            </a:r>
            <a:endParaRPr lang="vi-VN" sz="2400"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3:</a:t>
            </a:r>
            <a:r>
              <a:rPr lang="vi-VN"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biệt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cấu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trúc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cấu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trúc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cấu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trúc</a:t>
            </a:r>
            <a:endParaRPr lang="vi-VN" sz="2400"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4:</a:t>
            </a:r>
            <a:r>
              <a:rPr lang="vi-VN"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mềm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sở</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MySQL </a:t>
            </a:r>
            <a:r>
              <a:rPr lang="en-US" sz="2400" dirty="0" err="1">
                <a:latin typeface="Times New Roman" panose="02020603050405020304" pitchFamily="18" charset="0"/>
                <a:cs typeface="Times New Roman" panose="02020603050405020304" pitchFamily="18" charset="0"/>
              </a:rPr>
              <a:t>hoặc</a:t>
            </a:r>
            <a:r>
              <a:rPr lang="en-US" sz="2400" dirty="0">
                <a:latin typeface="Times New Roman" panose="02020603050405020304" pitchFamily="18" charset="0"/>
                <a:cs typeface="Times New Roman" panose="02020603050405020304" pitchFamily="18" charset="0"/>
              </a:rPr>
              <a:t> SQLite, </a:t>
            </a:r>
            <a:r>
              <a:rPr lang="en-US" sz="2400" dirty="0" err="1">
                <a:latin typeface="Times New Roman" panose="02020603050405020304" pitchFamily="18" charset="0"/>
                <a:cs typeface="Times New Roman" panose="02020603050405020304" pitchFamily="18" charset="0"/>
              </a:rPr>
              <a:t>ngôn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lập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Python</a:t>
            </a:r>
            <a:endParaRPr lang="vi-V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57748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55</a:t>
            </a:fld>
            <a:endParaRPr/>
          </a:p>
        </p:txBody>
      </p:sp>
      <p:grpSp>
        <p:nvGrpSpPr>
          <p:cNvPr id="2" name="Group 1">
            <a:extLst>
              <a:ext uri="{FF2B5EF4-FFF2-40B4-BE49-F238E27FC236}">
                <a16:creationId xmlns:a16="http://schemas.microsoft.com/office/drawing/2014/main" id="{AC27B0D8-B505-0A00-64F9-C9BD4799CAD8}"/>
              </a:ext>
            </a:extLst>
          </p:cNvPr>
          <p:cNvGrpSpPr/>
          <p:nvPr/>
        </p:nvGrpSpPr>
        <p:grpSpPr>
          <a:xfrm>
            <a:off x="183751" y="247469"/>
            <a:ext cx="4620576" cy="508000"/>
            <a:chOff x="789624" y="1191463"/>
            <a:chExt cx="4620576" cy="508000"/>
          </a:xfrm>
        </p:grpSpPr>
        <p:sp>
          <p:nvSpPr>
            <p:cNvPr id="3" name="AutoShape 52">
              <a:extLst>
                <a:ext uri="{FF2B5EF4-FFF2-40B4-BE49-F238E27FC236}">
                  <a16:creationId xmlns:a16="http://schemas.microsoft.com/office/drawing/2014/main" id="{3FF2827D-5884-34DA-3239-E2669FBE4475}"/>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Bài học tiếp theo</a:t>
              </a:r>
              <a:endParaRPr lang="en-US" sz="2800" b="1" kern="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447D38C0-EECF-3BBB-4F9A-E3ECD3E585BE}"/>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C126B780-978A-9AA8-E14C-23E582A7110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66F9CBAC-100E-1F37-32A2-671A4A24631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AFA1B933-3B6D-F081-885D-10B63D0E0E56}"/>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8" name="Rectangle 7">
            <a:extLst>
              <a:ext uri="{FF2B5EF4-FFF2-40B4-BE49-F238E27FC236}">
                <a16:creationId xmlns:a16="http://schemas.microsoft.com/office/drawing/2014/main" id="{60A82686-C648-5F3E-67A5-A79D3042FD96}"/>
              </a:ext>
            </a:extLst>
          </p:cNvPr>
          <p:cNvSpPr/>
          <p:nvPr/>
        </p:nvSpPr>
        <p:spPr>
          <a:xfrm>
            <a:off x="465234" y="859406"/>
            <a:ext cx="11341948" cy="3108543"/>
          </a:xfrm>
          <a:prstGeom prst="rect">
            <a:avLst/>
          </a:prstGeom>
        </p:spPr>
        <p:txBody>
          <a:bodyPr wrap="square">
            <a:spAutoFit/>
          </a:bodyPr>
          <a:lstStyle/>
          <a:p>
            <a:pPr marL="457200" indent="-457200" algn="just">
              <a:buFont typeface="Wingdings" panose="05000000000000000000" pitchFamily="2" charset="2"/>
              <a:buChar char="v"/>
            </a:pPr>
            <a:r>
              <a:rPr lang="vi-VN" sz="2800">
                <a:latin typeface="Cambria" panose="02040503050406030204" pitchFamily="18" charset="0"/>
              </a:rPr>
              <a:t>3. Thiết kế và tương tác cơ sở dữ liệu MySQL Server</a:t>
            </a:r>
          </a:p>
          <a:p>
            <a:pPr marL="457200" indent="-457200" algn="just">
              <a:buFont typeface="Wingdings" panose="05000000000000000000" pitchFamily="2" charset="2"/>
              <a:buChar char="v"/>
            </a:pPr>
            <a:r>
              <a:rPr lang="vi-VN" sz="2800">
                <a:latin typeface="Cambria" panose="02040503050406030204" pitchFamily="18" charset="0"/>
              </a:rPr>
              <a:t>3.1. Cài đặt MySQL Server</a:t>
            </a:r>
          </a:p>
          <a:p>
            <a:pPr marL="457200" indent="-457200" algn="just">
              <a:buFont typeface="Wingdings" panose="05000000000000000000" pitchFamily="2" charset="2"/>
              <a:buChar char="v"/>
            </a:pPr>
            <a:r>
              <a:rPr lang="vi-VN" sz="2800">
                <a:latin typeface="Cambria" panose="02040503050406030204" pitchFamily="18" charset="0"/>
              </a:rPr>
              <a:t>3.2. Sử dụng MySQL Workbench</a:t>
            </a:r>
          </a:p>
          <a:p>
            <a:pPr marL="457200" indent="-457200" algn="just">
              <a:buFont typeface="Wingdings" panose="05000000000000000000" pitchFamily="2" charset="2"/>
              <a:buChar char="v"/>
            </a:pPr>
            <a:r>
              <a:rPr lang="vi-VN" sz="2800">
                <a:latin typeface="Cambria" panose="02040503050406030204" pitchFamily="18" charset="0"/>
              </a:rPr>
              <a:t>3.2.1. Cấu hình kết nối CSDL</a:t>
            </a:r>
          </a:p>
          <a:p>
            <a:pPr marL="457200" indent="-457200" algn="just">
              <a:buFont typeface="Wingdings" panose="05000000000000000000" pitchFamily="2" charset="2"/>
              <a:buChar char="v"/>
            </a:pPr>
            <a:r>
              <a:rPr lang="vi-VN" sz="2800">
                <a:latin typeface="Cambria" panose="02040503050406030204" pitchFamily="18" charset="0"/>
              </a:rPr>
              <a:t>3.2.2. Tạo CSDL và cấu trúc bảng</a:t>
            </a:r>
          </a:p>
          <a:p>
            <a:pPr marL="457200" indent="-457200" algn="just">
              <a:buFont typeface="Wingdings" panose="05000000000000000000" pitchFamily="2" charset="2"/>
              <a:buChar char="v"/>
            </a:pPr>
            <a:r>
              <a:rPr lang="vi-VN" sz="2800">
                <a:latin typeface="Cambria" panose="02040503050406030204" pitchFamily="18" charset="0"/>
              </a:rPr>
              <a:t>3.2.3. Các thao tác CRUD trên bảng</a:t>
            </a:r>
          </a:p>
          <a:p>
            <a:pPr marL="457200" indent="-457200" algn="just">
              <a:buFont typeface="Wingdings" panose="05000000000000000000" pitchFamily="2" charset="2"/>
              <a:buChar char="v"/>
            </a:pPr>
            <a:r>
              <a:rPr lang="vi-VN" sz="2800">
                <a:latin typeface="Cambria" panose="02040503050406030204" pitchFamily="18" charset="0"/>
              </a:rPr>
              <a:t>3.2.4. Import và Export dữ liệu</a:t>
            </a:r>
            <a:endParaRPr lang="vi-VN" sz="2800" dirty="0">
              <a:latin typeface="Cambria" panose="02040503050406030204" pitchFamily="18" charset="0"/>
            </a:endParaRPr>
          </a:p>
        </p:txBody>
      </p:sp>
    </p:spTree>
    <p:extLst>
      <p:ext uri="{BB962C8B-B14F-4D97-AF65-F5344CB8AC3E}">
        <p14:creationId xmlns:p14="http://schemas.microsoft.com/office/powerpoint/2010/main" val="32633376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txBox="1">
            <a:spLocks noGrp="1"/>
          </p:cNvSpPr>
          <p:nvPr>
            <p:ph type="title"/>
          </p:nvPr>
        </p:nvSpPr>
        <p:spPr>
          <a:xfrm>
            <a:off x="838200" y="2581306"/>
            <a:ext cx="10515600" cy="1566745"/>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144E8C"/>
              </a:buClr>
              <a:buSzPts val="9600"/>
              <a:buFont typeface="Lato Black"/>
              <a:buNone/>
            </a:pPr>
            <a:r>
              <a:rPr lang="en-US"/>
              <a:t>THANK YOU!</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2.1. Dữ liệu là gì?</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en-US" sz="2800" dirty="0" err="1">
                <a:latin typeface="Cambria" panose="02040503050406030204" pitchFamily="18" charset="0"/>
              </a:rPr>
              <a:t>Bất</a:t>
            </a:r>
            <a:r>
              <a:rPr lang="en-US" sz="2800" dirty="0">
                <a:latin typeface="Cambria" panose="02040503050406030204" pitchFamily="18" charset="0"/>
              </a:rPr>
              <a:t> </a:t>
            </a:r>
            <a:r>
              <a:rPr lang="en-US" sz="2800" dirty="0" err="1">
                <a:latin typeface="Cambria" panose="02040503050406030204" pitchFamily="18" charset="0"/>
              </a:rPr>
              <a:t>kể</a:t>
            </a:r>
            <a:r>
              <a:rPr lang="en-US" sz="2800" dirty="0">
                <a:latin typeface="Cambria" panose="02040503050406030204" pitchFamily="18" charset="0"/>
              </a:rPr>
              <a:t> </a:t>
            </a:r>
            <a:r>
              <a:rPr lang="en-US" sz="2800" dirty="0" err="1">
                <a:latin typeface="Cambria" panose="02040503050406030204" pitchFamily="18" charset="0"/>
              </a:rPr>
              <a:t>những</a:t>
            </a:r>
            <a:r>
              <a:rPr lang="en-US" sz="2800" dirty="0">
                <a:latin typeface="Cambria" panose="02040503050406030204" pitchFamily="18" charset="0"/>
              </a:rPr>
              <a:t> </a:t>
            </a:r>
            <a:r>
              <a:rPr lang="en-US" sz="2800" dirty="0" err="1">
                <a:latin typeface="Cambria" panose="02040503050406030204" pitchFamily="18" charset="0"/>
              </a:rPr>
              <a:t>gì</a:t>
            </a:r>
            <a:r>
              <a:rPr lang="en-US" sz="2800" dirty="0">
                <a:latin typeface="Cambria" panose="02040503050406030204" pitchFamily="18" charset="0"/>
              </a:rPr>
              <a:t> </a:t>
            </a:r>
            <a:r>
              <a:rPr lang="en-US" sz="2800" dirty="0" err="1">
                <a:latin typeface="Cambria" panose="02040503050406030204" pitchFamily="18" charset="0"/>
              </a:rPr>
              <a:t>lưu</a:t>
            </a:r>
            <a:r>
              <a:rPr lang="en-US" sz="2800" dirty="0">
                <a:latin typeface="Cambria" panose="02040503050406030204" pitchFamily="18" charset="0"/>
              </a:rPr>
              <a:t> </a:t>
            </a:r>
            <a:r>
              <a:rPr lang="en-US" sz="2800" dirty="0" err="1">
                <a:latin typeface="Cambria" panose="02040503050406030204" pitchFamily="18" charset="0"/>
              </a:rPr>
              <a:t>trữ</a:t>
            </a:r>
            <a:r>
              <a:rPr lang="en-US" sz="2800" dirty="0">
                <a:latin typeface="Cambria" panose="02040503050406030204" pitchFamily="18" charset="0"/>
              </a:rPr>
              <a:t> </a:t>
            </a:r>
            <a:r>
              <a:rPr lang="en-US" sz="2800" dirty="0" err="1">
                <a:latin typeface="Cambria" panose="02040503050406030204" pitchFamily="18" charset="0"/>
              </a:rPr>
              <a:t>trong</a:t>
            </a:r>
            <a:r>
              <a:rPr lang="en-US" sz="2800" dirty="0">
                <a:latin typeface="Cambria" panose="02040503050406030204" pitchFamily="18" charset="0"/>
              </a:rPr>
              <a:t> </a:t>
            </a:r>
            <a:r>
              <a:rPr lang="en-US" sz="2800" dirty="0" err="1">
                <a:latin typeface="Cambria" panose="02040503050406030204" pitchFamily="18" charset="0"/>
              </a:rPr>
              <a:t>máy</a:t>
            </a:r>
            <a:r>
              <a:rPr lang="en-US" sz="2800" dirty="0">
                <a:latin typeface="Cambria" panose="02040503050406030204" pitchFamily="18" charset="0"/>
              </a:rPr>
              <a:t> </a:t>
            </a:r>
            <a:r>
              <a:rPr lang="en-US" sz="2800" dirty="0" err="1">
                <a:latin typeface="Cambria" panose="02040503050406030204" pitchFamily="18" charset="0"/>
              </a:rPr>
              <a:t>tính</a:t>
            </a:r>
            <a:r>
              <a:rPr lang="en-US" sz="2800" dirty="0">
                <a:latin typeface="Cambria" panose="02040503050406030204" pitchFamily="18" charset="0"/>
              </a:rPr>
              <a:t> </a:t>
            </a:r>
            <a:r>
              <a:rPr lang="en-US" sz="2800" dirty="0" err="1">
                <a:latin typeface="Cambria" panose="02040503050406030204" pitchFamily="18" charset="0"/>
              </a:rPr>
              <a:t>mà</a:t>
            </a:r>
            <a:r>
              <a:rPr lang="en-US" sz="2800" dirty="0">
                <a:latin typeface="Cambria" panose="02040503050406030204" pitchFamily="18" charset="0"/>
              </a:rPr>
              <a:t> </a:t>
            </a:r>
            <a:r>
              <a:rPr lang="en-US" sz="2800" dirty="0" err="1">
                <a:latin typeface="Cambria" panose="02040503050406030204" pitchFamily="18" charset="0"/>
              </a:rPr>
              <a:t>phần</a:t>
            </a:r>
            <a:r>
              <a:rPr lang="en-US" sz="2800" dirty="0">
                <a:latin typeface="Cambria" panose="02040503050406030204" pitchFamily="18" charset="0"/>
              </a:rPr>
              <a:t> </a:t>
            </a:r>
            <a:r>
              <a:rPr lang="en-US" sz="2800" dirty="0" err="1">
                <a:latin typeface="Cambria" panose="02040503050406030204" pitchFamily="18" charset="0"/>
              </a:rPr>
              <a:t>mềm</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đọc</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xử</a:t>
            </a:r>
            <a:r>
              <a:rPr lang="en-US" sz="2800" dirty="0">
                <a:latin typeface="Cambria" panose="02040503050406030204" pitchFamily="18" charset="0"/>
              </a:rPr>
              <a:t> </a:t>
            </a:r>
            <a:r>
              <a:rPr lang="en-US" sz="2800" dirty="0" err="1">
                <a:latin typeface="Cambria" panose="02040503050406030204" pitchFamily="18" charset="0"/>
              </a:rPr>
              <a:t>lý</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có</a:t>
            </a:r>
            <a:r>
              <a:rPr lang="en-US" sz="2800" dirty="0">
                <a:latin typeface="Cambria" panose="02040503050406030204" pitchFamily="18" charset="0"/>
              </a:rPr>
              <a:t> </a:t>
            </a:r>
            <a:r>
              <a:rPr lang="en-US" sz="2800" dirty="0" err="1">
                <a:latin typeface="Cambria" panose="02040503050406030204" pitchFamily="18" charset="0"/>
              </a:rPr>
              <a:t>thể</a:t>
            </a:r>
            <a:r>
              <a:rPr lang="en-US" sz="2800" dirty="0">
                <a:latin typeface="Cambria" panose="02040503050406030204" pitchFamily="18" charset="0"/>
              </a:rPr>
              <a:t> </a:t>
            </a:r>
            <a:r>
              <a:rPr lang="en-US" sz="2800" dirty="0" err="1">
                <a:latin typeface="Cambria" panose="02040503050406030204" pitchFamily="18" charset="0"/>
              </a:rPr>
              <a:t>mô</a:t>
            </a:r>
            <a:r>
              <a:rPr lang="en-US" sz="2800" dirty="0">
                <a:latin typeface="Cambria" panose="02040503050406030204" pitchFamily="18" charset="0"/>
              </a:rPr>
              <a:t> </a:t>
            </a:r>
            <a:r>
              <a:rPr lang="en-US" sz="2800" dirty="0" err="1">
                <a:latin typeface="Cambria" panose="02040503050406030204" pitchFamily="18" charset="0"/>
              </a:rPr>
              <a:t>hình</a:t>
            </a:r>
            <a:r>
              <a:rPr lang="en-US" sz="2800" dirty="0">
                <a:latin typeface="Cambria" panose="02040503050406030204" pitchFamily="18" charset="0"/>
              </a:rPr>
              <a:t> </a:t>
            </a:r>
            <a:r>
              <a:rPr lang="en-US" sz="2800" dirty="0" err="1">
                <a:latin typeface="Cambria" panose="02040503050406030204" pitchFamily="18" charset="0"/>
              </a:rPr>
              <a:t>hóa</a:t>
            </a:r>
            <a:r>
              <a:rPr lang="en-US" sz="2800" dirty="0">
                <a:latin typeface="Cambria" panose="02040503050406030204" pitchFamily="18" charset="0"/>
              </a:rPr>
              <a:t> </a:t>
            </a:r>
            <a:r>
              <a:rPr lang="en-US" sz="2800" dirty="0" err="1">
                <a:latin typeface="Cambria" panose="02040503050406030204" pitchFamily="18" charset="0"/>
              </a:rPr>
              <a:t>hướng</a:t>
            </a:r>
            <a:r>
              <a:rPr lang="en-US" sz="2800" dirty="0">
                <a:latin typeface="Cambria" panose="02040503050406030204" pitchFamily="18" charset="0"/>
              </a:rPr>
              <a:t> </a:t>
            </a:r>
            <a:r>
              <a:rPr lang="en-US" sz="2800" dirty="0" err="1">
                <a:latin typeface="Cambria" panose="02040503050406030204" pitchFamily="18" charset="0"/>
              </a:rPr>
              <a:t>đối</a:t>
            </a:r>
            <a:r>
              <a:rPr lang="en-US" sz="2800" dirty="0">
                <a:latin typeface="Cambria" panose="02040503050406030204" pitchFamily="18" charset="0"/>
              </a:rPr>
              <a:t> </a:t>
            </a:r>
            <a:r>
              <a:rPr lang="en-US" sz="2800" dirty="0" err="1">
                <a:latin typeface="Cambria" panose="02040503050406030204" pitchFamily="18" charset="0"/>
              </a:rPr>
              <a:t>tượng</a:t>
            </a:r>
            <a:r>
              <a:rPr lang="en-US" sz="2800" dirty="0">
                <a:latin typeface="Cambria" panose="02040503050406030204" pitchFamily="18" charset="0"/>
              </a:rPr>
              <a:t> </a:t>
            </a:r>
            <a:r>
              <a:rPr lang="en-US" sz="2800" dirty="0" err="1">
                <a:latin typeface="Cambria" panose="02040503050406030204" pitchFamily="18" charset="0"/>
              </a:rPr>
              <a:t>được</a:t>
            </a:r>
            <a:r>
              <a:rPr lang="en-US" sz="2800" dirty="0">
                <a:latin typeface="Cambria" panose="02040503050406030204" pitchFamily="18" charset="0"/>
              </a:rPr>
              <a:t> </a:t>
            </a:r>
            <a:r>
              <a:rPr lang="en-US" sz="2800" dirty="0" err="1">
                <a:latin typeface="Cambria" panose="02040503050406030204" pitchFamily="18" charset="0"/>
              </a:rPr>
              <a:t>thì</a:t>
            </a:r>
            <a:r>
              <a:rPr lang="en-US" sz="2800" dirty="0">
                <a:latin typeface="Cambria" panose="02040503050406030204" pitchFamily="18" charset="0"/>
              </a:rPr>
              <a:t> </a:t>
            </a:r>
            <a:r>
              <a:rPr lang="en-US" sz="2800" dirty="0" err="1">
                <a:latin typeface="Cambria" panose="02040503050406030204" pitchFamily="18" charset="0"/>
              </a:rPr>
              <a:t>nó</a:t>
            </a:r>
            <a:r>
              <a:rPr lang="en-US" sz="2800" dirty="0">
                <a:latin typeface="Cambria" panose="02040503050406030204" pitchFamily="18" charset="0"/>
              </a:rPr>
              <a:t> </a:t>
            </a:r>
            <a:r>
              <a:rPr lang="en-US" sz="2800" dirty="0" err="1">
                <a:latin typeface="Cambria" panose="02040503050406030204" pitchFamily="18" charset="0"/>
              </a:rPr>
              <a:t>là</a:t>
            </a:r>
            <a:r>
              <a:rPr lang="en-US" sz="2800" dirty="0">
                <a:latin typeface="Cambria" panose="02040503050406030204" pitchFamily="18" charset="0"/>
              </a:rPr>
              <a:t> </a:t>
            </a: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endParaRPr lang="vi-VN" sz="2800" dirty="0">
              <a:latin typeface="Cambria" panose="02040503050406030204" pitchFamily="18" charset="0"/>
            </a:endParaRPr>
          </a:p>
        </p:txBody>
      </p:sp>
      <p:pic>
        <p:nvPicPr>
          <p:cNvPr id="2050" name="Picture 2" descr="Data Modeling Layer | Holistics Doc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1698" y="2110482"/>
            <a:ext cx="7788424" cy="403760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961245" y="6192153"/>
            <a:ext cx="1728358" cy="307777"/>
          </a:xfrm>
          <a:prstGeom prst="rect">
            <a:avLst/>
          </a:prstGeom>
        </p:spPr>
        <p:txBody>
          <a:bodyPr wrap="none">
            <a:spAutoFit/>
          </a:bodyPr>
          <a:lstStyle/>
          <a:p>
            <a:r>
              <a:rPr lang="en-US" dirty="0"/>
              <a:t>Source: holistics.io</a:t>
            </a:r>
          </a:p>
        </p:txBody>
      </p:sp>
    </p:spTree>
    <p:extLst>
      <p:ext uri="{BB962C8B-B14F-4D97-AF65-F5344CB8AC3E}">
        <p14:creationId xmlns:p14="http://schemas.microsoft.com/office/powerpoint/2010/main" val="2434611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2.1. Dữ liệu là gì?</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vi-VN" sz="2800" dirty="0">
                <a:latin typeface="Cambria" panose="02040503050406030204" pitchFamily="18" charset="0"/>
              </a:rPr>
              <a:t>Dữ liệu là một tập hợp thông tin bao gồm các số, chữ cái, hình ảnh,</a:t>
            </a:r>
            <a:r>
              <a:rPr lang="en-US" sz="2800" dirty="0">
                <a:latin typeface="Cambria" panose="02040503050406030204" pitchFamily="18" charset="0"/>
              </a:rPr>
              <a:t> </a:t>
            </a:r>
            <a:r>
              <a:rPr lang="en-US" sz="2800" dirty="0" err="1">
                <a:latin typeface="Cambria" panose="02040503050406030204" pitchFamily="18" charset="0"/>
              </a:rPr>
              <a:t>bảng</a:t>
            </a:r>
            <a:r>
              <a:rPr lang="en-US" sz="2800" dirty="0">
                <a:latin typeface="Cambria" panose="02040503050406030204" pitchFamily="18" charset="0"/>
              </a:rPr>
              <a:t> </a:t>
            </a:r>
            <a:r>
              <a:rPr lang="en-US" sz="2800" dirty="0" err="1">
                <a:latin typeface="Cambria" panose="02040503050406030204" pitchFamily="18" charset="0"/>
              </a:rPr>
              <a:t>biểu</a:t>
            </a:r>
            <a:r>
              <a:rPr lang="en-US" sz="2800" dirty="0">
                <a:latin typeface="Cambria" panose="02040503050406030204" pitchFamily="18" charset="0"/>
              </a:rPr>
              <a:t>…</a:t>
            </a:r>
            <a:r>
              <a:rPr lang="vi-VN" sz="2800" dirty="0">
                <a:latin typeface="Cambria" panose="02040503050406030204" pitchFamily="18" charset="0"/>
              </a:rPr>
              <a:t> </a:t>
            </a:r>
            <a:r>
              <a:rPr lang="en-US" sz="2800" dirty="0" err="1">
                <a:latin typeface="Cambria" panose="02040503050406030204" pitchFamily="18" charset="0"/>
              </a:rPr>
              <a:t>Và</a:t>
            </a:r>
            <a:r>
              <a:rPr lang="en-US" sz="2800" dirty="0">
                <a:latin typeface="Cambria" panose="02040503050406030204" pitchFamily="18" charset="0"/>
              </a:rPr>
              <a:t> </a:t>
            </a:r>
            <a:r>
              <a:rPr lang="en-US" sz="2800" dirty="0" err="1">
                <a:latin typeface="Cambria" panose="02040503050406030204" pitchFamily="18" charset="0"/>
              </a:rPr>
              <a:t>nó</a:t>
            </a:r>
            <a:r>
              <a:rPr lang="en-US" sz="2800" dirty="0">
                <a:latin typeface="Cambria" panose="02040503050406030204" pitchFamily="18" charset="0"/>
              </a:rPr>
              <a:t> </a:t>
            </a:r>
            <a:r>
              <a:rPr lang="vi-VN" sz="2800" dirty="0">
                <a:latin typeface="Cambria" panose="02040503050406030204" pitchFamily="18" charset="0"/>
              </a:rPr>
              <a:t>được ứng dụng rộng rãi trong các lĩnh vực </a:t>
            </a:r>
            <a:r>
              <a:rPr lang="en-US" sz="2800" dirty="0" err="1">
                <a:latin typeface="Cambria" panose="02040503050406030204" pitchFamily="18" charset="0"/>
              </a:rPr>
              <a:t>như</a:t>
            </a:r>
            <a:r>
              <a:rPr lang="en-US" sz="2800" dirty="0">
                <a:latin typeface="Cambria" panose="02040503050406030204" pitchFamily="18" charset="0"/>
              </a:rPr>
              <a:t> </a:t>
            </a:r>
            <a:r>
              <a:rPr lang="vi-VN" sz="2800" dirty="0">
                <a:latin typeface="Cambria" panose="02040503050406030204" pitchFamily="18" charset="0"/>
              </a:rPr>
              <a:t>kỹ thuật, công nghệ và khoa học để giúp </a:t>
            </a:r>
            <a:r>
              <a:rPr lang="en-US" sz="2800" dirty="0">
                <a:latin typeface="Cambria" panose="02040503050406030204" pitchFamily="18" charset="0"/>
              </a:rPr>
              <a:t>con </a:t>
            </a:r>
            <a:r>
              <a:rPr lang="en-US" sz="2800" dirty="0" err="1">
                <a:latin typeface="Cambria" panose="02040503050406030204" pitchFamily="18" charset="0"/>
              </a:rPr>
              <a:t>người</a:t>
            </a:r>
            <a:r>
              <a:rPr lang="en-US" sz="2800" dirty="0">
                <a:latin typeface="Cambria" panose="02040503050406030204" pitchFamily="18" charset="0"/>
              </a:rPr>
              <a:t> </a:t>
            </a:r>
            <a:r>
              <a:rPr lang="vi-VN" sz="2800" dirty="0">
                <a:latin typeface="Cambria" panose="02040503050406030204" pitchFamily="18" charset="0"/>
              </a:rPr>
              <a:t>hình dung ra toàn bộ sự vật, sự việc.</a:t>
            </a:r>
          </a:p>
          <a:p>
            <a:pPr marL="457200" indent="-457200" algn="just">
              <a:buFont typeface="Wingdings" panose="05000000000000000000" pitchFamily="2" charset="2"/>
              <a:buChar char="v"/>
            </a:pPr>
            <a:endParaRPr lang="vi-VN" sz="2800" dirty="0">
              <a:latin typeface="Cambria" panose="02040503050406030204" pitchFamily="18" charset="0"/>
            </a:endParaRPr>
          </a:p>
          <a:p>
            <a:pPr marL="457200" indent="-457200" algn="just">
              <a:buFont typeface="Wingdings" panose="05000000000000000000" pitchFamily="2" charset="2"/>
              <a:buChar char="v"/>
            </a:pPr>
            <a:r>
              <a:rPr lang="vi-VN" sz="2800" dirty="0">
                <a:latin typeface="Cambria" panose="02040503050406030204" pitchFamily="18" charset="0"/>
              </a:rPr>
              <a:t>Dữ liệu được đo lường, thu thập, báo cáo và phân tích trước khi được hiển thị dưới dạng đồ thị, bảng hoặc hình ảnh. Dữ liệu là một khái niệm rộng dùng để chỉ một số thông tin hoặc kiến thức hiện có đã được biểu diễn hoặc mã hóa theo cách nào đó cho phép chúng ta sử dụng hoặc xử lý tốt hơn. </a:t>
            </a:r>
          </a:p>
        </p:txBody>
      </p:sp>
    </p:spTree>
    <p:extLst>
      <p:ext uri="{BB962C8B-B14F-4D97-AF65-F5344CB8AC3E}">
        <p14:creationId xmlns:p14="http://schemas.microsoft.com/office/powerpoint/2010/main" val="2671788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2.2. Tầm quan trọng của dữ liệu</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vi-VN" sz="2800" dirty="0">
                <a:latin typeface="Cambria" panose="02040503050406030204" pitchFamily="18" charset="0"/>
              </a:rPr>
              <a:t>Dữ liệu giúp đưa ra những quyết định tốt hơn</a:t>
            </a:r>
            <a:endParaRPr lang="en-US" sz="2800" dirty="0">
              <a:latin typeface="Cambria" panose="02040503050406030204" pitchFamily="18" charset="0"/>
            </a:endParaRPr>
          </a:p>
          <a:p>
            <a:pPr marL="457200" indent="-457200" algn="just">
              <a:buFont typeface="Wingdings" panose="05000000000000000000" pitchFamily="2" charset="2"/>
              <a:buChar char="v"/>
            </a:pPr>
            <a:r>
              <a:rPr lang="vi-VN" sz="2800" dirty="0">
                <a:latin typeface="Cambria" panose="02040503050406030204" pitchFamily="18" charset="0"/>
              </a:rPr>
              <a:t>Dữ liệu giúp doanh nghiệp nắm bắt và nâng cao hiệu suất</a:t>
            </a:r>
            <a:endParaRPr lang="en-US" sz="2800" dirty="0">
              <a:latin typeface="Cambria" panose="02040503050406030204" pitchFamily="18" charset="0"/>
            </a:endParaRPr>
          </a:p>
          <a:p>
            <a:pPr marL="457200" indent="-457200" algn="just">
              <a:buFont typeface="Wingdings" panose="05000000000000000000" pitchFamily="2" charset="2"/>
              <a:buChar char="v"/>
            </a:pPr>
            <a:r>
              <a:rPr lang="vi-VN" sz="2800" dirty="0">
                <a:latin typeface="Cambria" panose="02040503050406030204" pitchFamily="18" charset="0"/>
              </a:rPr>
              <a:t>Dữ liệu giúp doanh nghiệp hiểu sâu người tiêu dùng</a:t>
            </a:r>
            <a:endParaRPr lang="en-US" sz="2800" dirty="0">
              <a:latin typeface="Cambria" panose="02040503050406030204" pitchFamily="18" charset="0"/>
            </a:endParaRPr>
          </a:p>
          <a:p>
            <a:pPr marL="457200" indent="-457200" algn="just">
              <a:buFont typeface="Wingdings" panose="05000000000000000000" pitchFamily="2" charset="2"/>
              <a:buChar char="v"/>
            </a:pPr>
            <a:r>
              <a:rPr lang="vi-VN" sz="2800" dirty="0">
                <a:latin typeface="Cambria" panose="02040503050406030204" pitchFamily="18" charset="0"/>
              </a:rPr>
              <a:t>Dữ liệu giúp cải thiện quy trình</a:t>
            </a:r>
            <a:endParaRPr lang="en-US" sz="2800" dirty="0">
              <a:latin typeface="Cambria" panose="02040503050406030204" pitchFamily="18" charset="0"/>
            </a:endParaRPr>
          </a:p>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vi-VN" sz="2800" dirty="0">
                <a:latin typeface="Cambria" panose="02040503050406030204" pitchFamily="18" charset="0"/>
              </a:rPr>
              <a:t>Phát hiện cơ hội, thách thức trong tương lai</a:t>
            </a:r>
          </a:p>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en-US" sz="2800" dirty="0" err="1">
                <a:latin typeface="Cambria" panose="02040503050406030204" pitchFamily="18" charset="0"/>
              </a:rPr>
              <a:t>là</a:t>
            </a:r>
            <a:r>
              <a:rPr lang="en-US" sz="2800" dirty="0">
                <a:latin typeface="Cambria" panose="02040503050406030204" pitchFamily="18" charset="0"/>
              </a:rPr>
              <a:t> </a:t>
            </a:r>
            <a:r>
              <a:rPr lang="vi-VN" sz="2800" dirty="0">
                <a:latin typeface="Cambria" panose="02040503050406030204" pitchFamily="18" charset="0"/>
              </a:rPr>
              <a:t>Nguồn tin cốt lõi để thực hiện các nghiên cứu</a:t>
            </a:r>
          </a:p>
          <a:p>
            <a:pPr marL="457200" indent="-457200" algn="just">
              <a:buFont typeface="Wingdings" panose="05000000000000000000" pitchFamily="2" charset="2"/>
              <a:buChar char="v"/>
            </a:pPr>
            <a:r>
              <a:rPr lang="en-US" sz="2800" dirty="0" err="1">
                <a:latin typeface="Cambria" panose="02040503050406030204" pitchFamily="18" charset="0"/>
              </a:rPr>
              <a:t>Dữ</a:t>
            </a:r>
            <a:r>
              <a:rPr lang="en-US" sz="2800" dirty="0">
                <a:latin typeface="Cambria" panose="02040503050406030204" pitchFamily="18" charset="0"/>
              </a:rPr>
              <a:t> </a:t>
            </a:r>
            <a:r>
              <a:rPr lang="en-US" sz="2800" dirty="0" err="1">
                <a:latin typeface="Cambria" panose="02040503050406030204" pitchFamily="18" charset="0"/>
              </a:rPr>
              <a:t>liệu</a:t>
            </a:r>
            <a:r>
              <a:rPr lang="en-US" sz="2800" dirty="0">
                <a:latin typeface="Cambria" panose="02040503050406030204" pitchFamily="18" charset="0"/>
              </a:rPr>
              <a:t> </a:t>
            </a:r>
            <a:r>
              <a:rPr lang="vi-VN" sz="2800" dirty="0">
                <a:latin typeface="Cambria" panose="02040503050406030204" pitchFamily="18" charset="0"/>
              </a:rPr>
              <a:t>Đem lại doanh thu cho doanh nghiệp</a:t>
            </a:r>
          </a:p>
          <a:p>
            <a:pPr marL="457200" indent="-457200" algn="just">
              <a:buFont typeface="Wingdings" panose="05000000000000000000" pitchFamily="2" charset="2"/>
              <a:buChar char="v"/>
            </a:pPr>
            <a:r>
              <a:rPr lang="vi-VN" sz="2800" dirty="0">
                <a:latin typeface="Cambria" panose="02040503050406030204" pitchFamily="18" charset="0"/>
              </a:rPr>
              <a:t>Dữ liệu giúp giải quyết </a:t>
            </a:r>
            <a:r>
              <a:rPr lang="en-US" sz="2800" dirty="0" err="1">
                <a:latin typeface="Cambria" panose="02040503050406030204" pitchFamily="18" charset="0"/>
              </a:rPr>
              <a:t>nhiều</a:t>
            </a:r>
            <a:r>
              <a:rPr lang="en-US" sz="2800" dirty="0">
                <a:latin typeface="Cambria" panose="02040503050406030204" pitchFamily="18" charset="0"/>
              </a:rPr>
              <a:t> </a:t>
            </a:r>
            <a:r>
              <a:rPr lang="vi-VN" sz="2800" dirty="0">
                <a:latin typeface="Cambria" panose="02040503050406030204" pitchFamily="18" charset="0"/>
              </a:rPr>
              <a:t>vấn đề</a:t>
            </a:r>
            <a:r>
              <a:rPr lang="en-US" sz="2800" dirty="0">
                <a:latin typeface="Cambria" panose="02040503050406030204" pitchFamily="18" charset="0"/>
              </a:rPr>
              <a:t> </a:t>
            </a:r>
            <a:r>
              <a:rPr lang="en-US" sz="2800" dirty="0" err="1">
                <a:latin typeface="Cambria" panose="02040503050406030204" pitchFamily="18" charset="0"/>
              </a:rPr>
              <a:t>gặp</a:t>
            </a:r>
            <a:r>
              <a:rPr lang="en-US" sz="2800" dirty="0">
                <a:latin typeface="Cambria" panose="02040503050406030204" pitchFamily="18" charset="0"/>
              </a:rPr>
              <a:t> </a:t>
            </a:r>
            <a:r>
              <a:rPr lang="en-US" sz="2800" dirty="0" err="1">
                <a:latin typeface="Cambria" panose="02040503050406030204" pitchFamily="18" charset="0"/>
              </a:rPr>
              <a:t>phải</a:t>
            </a:r>
            <a:endParaRPr lang="vi-VN" sz="2800" dirty="0">
              <a:latin typeface="Cambria" panose="02040503050406030204" pitchFamily="18" charset="0"/>
            </a:endParaRPr>
          </a:p>
        </p:txBody>
      </p:sp>
    </p:spTree>
    <p:extLst>
      <p:ext uri="{BB962C8B-B14F-4D97-AF65-F5344CB8AC3E}">
        <p14:creationId xmlns:p14="http://schemas.microsoft.com/office/powerpoint/2010/main" val="2602270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140400" cy="508000"/>
            <a:chOff x="789624" y="1191463"/>
            <a:chExt cx="61404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59394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vi-VN" sz="2800" b="1" dirty="0">
                  <a:latin typeface="Cambria" panose="02040503050406030204" pitchFamily="18" charset="0"/>
                </a:rPr>
                <a:t>2.2. Tầm quan trọng của dữ liệu</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Content Placeholder 2">
            <a:extLst>
              <a:ext uri="{FF2B5EF4-FFF2-40B4-BE49-F238E27FC236}">
                <a16:creationId xmlns:a16="http://schemas.microsoft.com/office/drawing/2014/main" id="{C885EAF8-6B5C-9F2B-C002-60F9A3C30F19}"/>
              </a:ext>
            </a:extLst>
          </p:cNvPr>
          <p:cNvSpPr txBox="1">
            <a:spLocks/>
          </p:cNvSpPr>
          <p:nvPr/>
        </p:nvSpPr>
        <p:spPr>
          <a:xfrm>
            <a:off x="480910" y="873881"/>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just">
              <a:buFont typeface="Wingdings" panose="05000000000000000000" pitchFamily="2" charset="2"/>
              <a:buChar char="v"/>
            </a:pPr>
            <a:r>
              <a:rPr lang="vi-VN" sz="2800" dirty="0">
                <a:latin typeface="Cambria" panose="02040503050406030204" pitchFamily="18" charset="0"/>
              </a:rPr>
              <a:t>Dữ liệu giúp đưa ra những quyết định tốt hơn</a:t>
            </a:r>
            <a:endParaRPr lang="en-US" sz="2800" dirty="0">
              <a:latin typeface="Cambria" panose="02040503050406030204" pitchFamily="18" charset="0"/>
            </a:endParaRPr>
          </a:p>
        </p:txBody>
      </p:sp>
      <p:sp>
        <p:nvSpPr>
          <p:cNvPr id="8" name="Rectangle 7"/>
          <p:cNvSpPr/>
          <p:nvPr/>
        </p:nvSpPr>
        <p:spPr>
          <a:xfrm>
            <a:off x="866400" y="1469303"/>
            <a:ext cx="10351200" cy="1938992"/>
          </a:xfrm>
          <a:prstGeom prst="rect">
            <a:avLst/>
          </a:prstGeom>
        </p:spPr>
        <p:txBody>
          <a:bodyPr wrap="square">
            <a:spAutoFit/>
          </a:bodyPr>
          <a:lstStyle/>
          <a:p>
            <a:pPr algn="just"/>
            <a:r>
              <a:rPr lang="en-US" sz="2400" dirty="0" err="1">
                <a:latin typeface="Times New Roman" panose="02020603050405020304" pitchFamily="18" charset="0"/>
                <a:cs typeface="Times New Roman" panose="02020603050405020304" pitchFamily="18" charset="0"/>
              </a:rPr>
              <a:t>Bất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ở </a:t>
            </a:r>
            <a:r>
              <a:rPr lang="en-US" sz="2400" dirty="0" err="1">
                <a:latin typeface="Times New Roman" panose="02020603050405020304" pitchFamily="18" charset="0"/>
                <a:cs typeface="Times New Roman" panose="02020603050405020304" pitchFamily="18" charset="0"/>
              </a:rPr>
              <a:t>quy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mô</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tạo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hoạt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động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website, </a:t>
            </a:r>
            <a:r>
              <a:rPr lang="en-US" sz="2400" dirty="0" err="1">
                <a:latin typeface="Times New Roman" panose="02020603050405020304" pitchFamily="18" charset="0"/>
                <a:cs typeface="Times New Roman" panose="02020603050405020304" pitchFamily="18" charset="0"/>
              </a:rPr>
              <a:t>mua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bán</a:t>
            </a:r>
            <a:r>
              <a:rPr lang="en-US" sz="2400" dirty="0">
                <a:latin typeface="Times New Roman" panose="02020603050405020304" pitchFamily="18" charset="0"/>
                <a:cs typeface="Times New Roman" panose="02020603050405020304" pitchFamily="18" charset="0"/>
              </a:rPr>
              <a:t> online, </a:t>
            </a:r>
            <a:r>
              <a:rPr lang="en-US" sz="2400" dirty="0" err="1">
                <a:latin typeface="Times New Roman" panose="02020603050405020304" pitchFamily="18" charset="0"/>
                <a:cs typeface="Times New Roman" panose="02020603050405020304" pitchFamily="18" charset="0"/>
              </a:rPr>
              <a:t>thao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hội</a:t>
            </a:r>
            <a:r>
              <a:rPr lang="en-US" sz="2400" dirty="0">
                <a:latin typeface="Times New Roman" panose="02020603050405020304" pitchFamily="18" charset="0"/>
                <a:cs typeface="Times New Roman" panose="02020603050405020304" pitchFamily="18" charset="0"/>
              </a:rPr>
              <a:t>…</a:t>
            </a:r>
            <a:r>
              <a:rPr lang="en-US" sz="2400" dirty="0" err="1">
                <a:latin typeface="Times New Roman" panose="02020603050405020304" pitchFamily="18" charset="0"/>
                <a:cs typeface="Times New Roman" panose="02020603050405020304" pitchFamily="18" charset="0"/>
              </a:rPr>
              <a:t>đều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thập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lượng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từ</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người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dùng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này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thông</a:t>
            </a:r>
            <a:r>
              <a:rPr lang="en-US" sz="2400" dirty="0">
                <a:latin typeface="Times New Roman" panose="02020603050405020304" pitchFamily="18" charset="0"/>
                <a:cs typeface="Times New Roman" panose="02020603050405020304" pitchFamily="18" charset="0"/>
              </a:rPr>
              <a:t> tin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thói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quen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lưu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lượng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truy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cập</a:t>
            </a:r>
            <a:r>
              <a:rPr lang="en-US" sz="2400" dirty="0">
                <a:latin typeface="Times New Roman" panose="02020603050405020304" pitchFamily="18" charset="0"/>
                <a:cs typeface="Times New Roman" panose="02020603050405020304" pitchFamily="18" charset="0"/>
              </a:rPr>
              <a:t> hay </a:t>
            </a:r>
            <a:r>
              <a:rPr lang="en-US" sz="2400" dirty="0" err="1">
                <a:latin typeface="Times New Roman" panose="02020603050405020304" pitchFamily="18" charset="0"/>
                <a:cs typeface="Times New Roman" panose="02020603050405020304" pitchFamily="18" charset="0"/>
              </a:rPr>
              <a:t>nhân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khẩu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học</a:t>
            </a:r>
            <a:r>
              <a:rPr lang="en-US" sz="2400" dirty="0">
                <a:latin typeface="Times New Roman" panose="02020603050405020304" pitchFamily="18" charset="0"/>
                <a:cs typeface="Times New Roman" panose="02020603050405020304" pitchFamily="18" charset="0"/>
              </a:rPr>
              <a:t>,…</a:t>
            </a:r>
            <a:r>
              <a:rPr lang="en-US" sz="2400" dirty="0" err="1">
                <a:latin typeface="Times New Roman" panose="02020603050405020304" pitchFamily="18" charset="0"/>
                <a:cs typeface="Times New Roman" panose="02020603050405020304" pitchFamily="18" charset="0"/>
              </a:rPr>
              <a:t>Tất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doanh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tiếp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khai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chúng</a:t>
            </a:r>
            <a:r>
              <a:rPr lang="en-US" sz="2400" dirty="0">
                <a:latin typeface="Times New Roman" panose="02020603050405020304" pitchFamily="18" charset="0"/>
                <a:cs typeface="Times New Roman" panose="02020603050405020304" pitchFamily="18" charset="0"/>
              </a:rPr>
              <a:t>. </a:t>
            </a:r>
          </a:p>
        </p:txBody>
      </p:sp>
      <p:sp>
        <p:nvSpPr>
          <p:cNvPr id="9" name="Rectangle 8"/>
          <p:cNvSpPr/>
          <p:nvPr/>
        </p:nvSpPr>
        <p:spPr>
          <a:xfrm>
            <a:off x="502810" y="3407113"/>
            <a:ext cx="7013700" cy="2677656"/>
          </a:xfrm>
          <a:prstGeom prst="rect">
            <a:avLst/>
          </a:prstGeom>
        </p:spPr>
        <p:txBody>
          <a:bodyPr wrap="square">
            <a:spAutoFit/>
          </a:bodyPr>
          <a:lstStyle/>
          <a:p>
            <a:r>
              <a:rPr lang="en-US" sz="2400" b="1" u="sng" dirty="0" err="1">
                <a:latin typeface="Times New Roman" panose="02020603050405020304" pitchFamily="18" charset="0"/>
                <a:cs typeface="Times New Roman" panose="02020603050405020304" pitchFamily="18" charset="0"/>
              </a:rPr>
              <a:t>Dữ</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liệu</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có</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thể</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giúp</a:t>
            </a:r>
            <a:r>
              <a:rPr lang="en-US" sz="2400" b="1" u="sng"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Tìm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kiếm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khẩu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học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hành</a:t>
            </a:r>
            <a:r>
              <a:rPr lang="en-US" sz="2400" dirty="0">
                <a:latin typeface="Times New Roman" panose="02020603050405020304" pitchFamily="18" charset="0"/>
                <a:cs typeface="Times New Roman" panose="02020603050405020304" pitchFamily="18" charset="0"/>
              </a:rPr>
              <a:t> vi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sở</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thích</a:t>
            </a: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Tăng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tỷ</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lệ</a:t>
            </a:r>
            <a:r>
              <a:rPr lang="en-US" sz="2400" dirty="0">
                <a:latin typeface="Times New Roman" panose="02020603050405020304" pitchFamily="18" charset="0"/>
                <a:cs typeface="Times New Roman" panose="02020603050405020304" pitchFamily="18" charset="0"/>
              </a:rPr>
              <a:t> quay </a:t>
            </a:r>
            <a:r>
              <a:rPr lang="en-US" sz="2400" dirty="0" err="1">
                <a:latin typeface="Times New Roman" panose="02020603050405020304" pitchFamily="18" charset="0"/>
                <a:cs typeface="Times New Roman" panose="02020603050405020304" pitchFamily="18" charset="0"/>
              </a:rPr>
              <a:t>trở</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mua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Cải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dịch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vụ</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Quản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tốt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hoạt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động</a:t>
            </a:r>
            <a:r>
              <a:rPr lang="en-US" sz="2400" dirty="0">
                <a:latin typeface="Times New Roman" panose="02020603050405020304" pitchFamily="18" charset="0"/>
                <a:cs typeface="Times New Roman" panose="02020603050405020304" pitchFamily="18" charset="0"/>
              </a:rPr>
              <a:t> marketing. </a:t>
            </a:r>
          </a:p>
          <a:p>
            <a:pPr marL="285750" indent="-28575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Dự</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hướng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dịch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vụ</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tiếp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thị</a:t>
            </a:r>
            <a:r>
              <a:rPr lang="en-US" sz="2400" dirty="0">
                <a:latin typeface="Times New Roman" panose="02020603050405020304" pitchFamily="18" charset="0"/>
                <a:cs typeface="Times New Roman" panose="02020603050405020304" pitchFamily="18" charset="0"/>
              </a:rPr>
              <a:t>,…</a:t>
            </a:r>
          </a:p>
        </p:txBody>
      </p:sp>
      <p:pic>
        <p:nvPicPr>
          <p:cNvPr id="1028" name="Picture 4" descr="https://cdn.revealbi.io/wp-content/uploads/2021/01/data-driven-decision-making-1024x62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2834" y="3346606"/>
            <a:ext cx="4717752" cy="2879487"/>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nvSpPr>
        <p:spPr>
          <a:xfrm>
            <a:off x="8807988" y="6226093"/>
            <a:ext cx="1667444" cy="307777"/>
          </a:xfrm>
          <a:prstGeom prst="rect">
            <a:avLst/>
          </a:prstGeom>
        </p:spPr>
        <p:txBody>
          <a:bodyPr wrap="none">
            <a:spAutoFit/>
          </a:bodyPr>
          <a:lstStyle/>
          <a:p>
            <a:r>
              <a:rPr lang="en-US" dirty="0"/>
              <a:t>Source: revealbi.io</a:t>
            </a:r>
          </a:p>
        </p:txBody>
      </p:sp>
    </p:spTree>
    <p:extLst>
      <p:ext uri="{BB962C8B-B14F-4D97-AF65-F5344CB8AC3E}">
        <p14:creationId xmlns:p14="http://schemas.microsoft.com/office/powerpoint/2010/main" val="229699268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1285</TotalTime>
  <Words>3950</Words>
  <Application>Microsoft Office PowerPoint</Application>
  <PresentationFormat>Widescreen</PresentationFormat>
  <Paragraphs>366</Paragraphs>
  <Slides>56</Slides>
  <Notes>56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56</vt:i4>
      </vt:variant>
    </vt:vector>
  </HeadingPairs>
  <TitlesOfParts>
    <vt:vector size="65" baseType="lpstr">
      <vt:lpstr>Lato Black</vt:lpstr>
      <vt:lpstr>Lato</vt:lpstr>
      <vt:lpstr>Calibri</vt:lpstr>
      <vt:lpstr>Cambria</vt:lpstr>
      <vt:lpstr>Arial</vt:lpstr>
      <vt:lpstr>Times New Roman</vt:lpstr>
      <vt:lpstr>Wingdings</vt:lpstr>
      <vt:lpstr>Arial Unicode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Pí Yeah</dc:creator>
  <cp:lastModifiedBy>Trần Thanh</cp:lastModifiedBy>
  <cp:revision>381</cp:revision>
  <dcterms:created xsi:type="dcterms:W3CDTF">2022-12-02T04:21:00Z</dcterms:created>
  <dcterms:modified xsi:type="dcterms:W3CDTF">2025-09-03T15:04:47Z</dcterms:modified>
</cp:coreProperties>
</file>